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it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82512"/>
            <a:ext cx="27432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638251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A92"/>
                </a:solidFill>
              </a:rPr>
              <a:t>한국뇌과학연구소 × 한국브레인진흥원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463040"/>
            <a:ext cx="5669280" cy="5669280"/>
          </a:xfrm>
          <a:prstGeom prst="ellipse">
            <a:avLst/>
          </a:prstGeom>
          <a:solidFill>
            <a:srgbClr val="3BC185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3931920"/>
            <a:ext cx="3840480" cy="3840480"/>
          </a:xfrm>
          <a:prstGeom prst="ellipse">
            <a:avLst/>
          </a:prstGeom>
          <a:solidFill>
            <a:srgbClr val="E7C873">
              <a:alpha val="1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685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FE3C2"/>
                </a:solidFill>
              </a:rPr>
              <a:t>RESEARCH BRIEFING  2007 – 2026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5544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9FE3C2"/>
                </a:solidFill>
              </a:rPr>
              <a:t>한국뇌과학연구소</a:t>
            </a:r>
            <a:endParaRPr lang="en-US" sz="24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핵심 연구 논문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종합 브리핑</a:t>
            </a:r>
            <a:endParaRPr lang="en-US" sz="4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연구진별 · 연도별 · 카테고리별 연구 성과 분석 (2007 ~ 2026)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31520" y="4754880"/>
            <a:ext cx="2331720" cy="566928"/>
          </a:xfrm>
          <a:prstGeom prst="roundRect">
            <a:avLst>
              <a:gd name="adj" fmla="val 8064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4901184"/>
            <a:ext cx="274320" cy="2743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325880" y="475488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백기자 연구소장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3246120" y="4754880"/>
            <a:ext cx="2331720" cy="566928"/>
          </a:xfrm>
          <a:prstGeom prst="roundRect">
            <a:avLst>
              <a:gd name="adj" fmla="val 8064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0" y="4901184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840480" y="475488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안상균 연구원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760720" y="4754880"/>
            <a:ext cx="2331720" cy="566928"/>
          </a:xfrm>
          <a:prstGeom prst="roundRect">
            <a:avLst>
              <a:gd name="adj" fmla="val 80645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4901184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55080" y="475488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안용균 연구원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9144000" y="2011680"/>
            <a:ext cx="2194560" cy="219456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4586" y="2582266"/>
            <a:ext cx="1053389" cy="10533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연구진별 주요 연구 역량 및 특징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2007년 뇌파(EEG) 연구를 시작으로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생애주기 전반의 임상 연구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와 최신 BCI 기술까지 연구 영역을 넓혀 왔습니다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38728" cy="452628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20240"/>
            <a:ext cx="713232" cy="713232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400" y="2105680"/>
            <a:ext cx="342351" cy="34235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9202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A22"/>
                </a:solidFill>
              </a:rPr>
              <a:t>백기자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1691640" y="233172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7885A"/>
                </a:solidFill>
              </a:rPr>
              <a:t>연구소장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9260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연구 기틀 마련 (2007~)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236976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뇌파(EEG) 측정 기반 비만·바둑·혈액형과 뇌기능 상관성 초창기 연구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99592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대상 다양화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4306824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유아·초등·중고생·성인장애인·군인·노숙인 등 생애주기별 임상 연구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506577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핵심 분야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5376672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전전두엽 뉴로피드백, 스트레스 저항성, MIT 훈련 및 BCI 시스템 검증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325112" y="1691640"/>
            <a:ext cx="3538728" cy="452628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599432" y="1920240"/>
            <a:ext cx="713232" cy="713232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872" y="2105680"/>
            <a:ext cx="342351" cy="342351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68112" y="19202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A22"/>
                </a:solidFill>
              </a:rPr>
              <a:t>안상균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5468112" y="233172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연구원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4599432" y="29260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글로벌 학술 성과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4599432" y="3236976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SCOPUS 등재지 논문 게재 및 국제학술대회 Best Paper Award 수상</a:t>
            </a:r>
            <a:endParaRPr lang="en-US" sz="1300" dirty="0"/>
          </a:p>
        </p:txBody>
      </p:sp>
      <p:sp>
        <p:nvSpPr>
          <p:cNvPr id="22" name="Text 18"/>
          <p:cNvSpPr txBox="1"/>
          <p:nvPr/>
        </p:nvSpPr>
        <p:spPr>
          <a:xfrm>
            <a:off x="4599432" y="399592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학습 및 성장</a:t>
            </a:r>
            <a:endParaRPr lang="en-US" sz="1400" dirty="0"/>
          </a:p>
        </p:txBody>
      </p:sp>
      <p:sp>
        <p:nvSpPr>
          <p:cNvPr id="23" name="Text 19"/>
          <p:cNvSpPr txBox="1"/>
          <p:nvPr/>
        </p:nvSpPr>
        <p:spPr>
          <a:xfrm>
            <a:off x="4599432" y="4306824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자기주도학습·주의력·학업스트레스·키 성장(성장호르몬 유도) 중심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4599432" y="506577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융합 기술</a:t>
            </a:r>
            <a:endParaRPr lang="en-US" sz="1400" dirty="0"/>
          </a:p>
        </p:txBody>
      </p:sp>
      <p:sp>
        <p:nvSpPr>
          <p:cNvPr id="25" name="Text 21"/>
          <p:cNvSpPr txBox="1"/>
          <p:nvPr/>
        </p:nvSpPr>
        <p:spPr>
          <a:xfrm>
            <a:off x="4599432" y="5376672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바둑기사 뇌파 분석, 사춘기 발달지표, 감마파 및 뇌파 훈련 응용</a:t>
            </a:r>
            <a:endParaRPr lang="en-US" sz="1300" dirty="0"/>
          </a:p>
        </p:txBody>
      </p:sp>
      <p:sp>
        <p:nvSpPr>
          <p:cNvPr id="26" name="Shape 22"/>
          <p:cNvSpPr/>
          <p:nvPr/>
        </p:nvSpPr>
        <p:spPr>
          <a:xfrm>
            <a:off x="8101584" y="1691640"/>
            <a:ext cx="3538728" cy="4526280"/>
          </a:xfrm>
          <a:prstGeom prst="roundRect">
            <a:avLst>
              <a:gd name="adj" fmla="val 310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375904" y="1920240"/>
            <a:ext cx="713232" cy="713232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344" y="2105680"/>
            <a:ext cx="342351" cy="342351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9244584" y="19202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A22"/>
                </a:solidFill>
              </a:rPr>
              <a:t>안용균</a:t>
            </a:r>
            <a:endParaRPr lang="en-US" sz="2200" dirty="0"/>
          </a:p>
        </p:txBody>
      </p:sp>
      <p:sp>
        <p:nvSpPr>
          <p:cNvPr id="30" name="Text 25"/>
          <p:cNvSpPr txBox="1"/>
          <p:nvPr/>
        </p:nvSpPr>
        <p:spPr>
          <a:xfrm>
            <a:off x="9244584" y="2331720"/>
            <a:ext cx="2194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연구원</a:t>
            </a:r>
            <a:endParaRPr lang="en-US" sz="1400" dirty="0"/>
          </a:p>
        </p:txBody>
      </p:sp>
      <p:sp>
        <p:nvSpPr>
          <p:cNvPr id="31" name="Text 26"/>
          <p:cNvSpPr txBox="1"/>
          <p:nvPr/>
        </p:nvSpPr>
        <p:spPr>
          <a:xfrm>
            <a:off x="8375904" y="29260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차세대 융합기술 (2022~)</a:t>
            </a:r>
            <a:endParaRPr lang="en-US" sz="1400" dirty="0"/>
          </a:p>
        </p:txBody>
      </p:sp>
      <p:sp>
        <p:nvSpPr>
          <p:cNvPr id="32" name="Text 27"/>
          <p:cNvSpPr txBox="1"/>
          <p:nvPr/>
        </p:nvSpPr>
        <p:spPr>
          <a:xfrm>
            <a:off x="8375904" y="3236976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차세대융합기술학회지 다수 논문 발표로 최신 연구 주도</a:t>
            </a:r>
            <a:endParaRPr lang="en-US" sz="1300" dirty="0"/>
          </a:p>
        </p:txBody>
      </p:sp>
      <p:sp>
        <p:nvSpPr>
          <p:cNvPr id="33" name="Text 28"/>
          <p:cNvSpPr txBox="1"/>
          <p:nvPr/>
        </p:nvSpPr>
        <p:spPr>
          <a:xfrm>
            <a:off x="8375904" y="3995928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고령화 &amp; 수면 뇌파</a:t>
            </a:r>
            <a:endParaRPr lang="en-US" sz="1400" dirty="0"/>
          </a:p>
        </p:txBody>
      </p:sp>
      <p:sp>
        <p:nvSpPr>
          <p:cNvPr id="34" name="Text 29"/>
          <p:cNvSpPr txBox="1"/>
          <p:nvPr/>
        </p:nvSpPr>
        <p:spPr>
          <a:xfrm>
            <a:off x="8375904" y="4306824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노인 각성도·정서, 중년여성 주의력 저하, 노숙인 수면 개선 연구</a:t>
            </a:r>
            <a:endParaRPr lang="en-US" sz="1300" dirty="0"/>
          </a:p>
        </p:txBody>
      </p:sp>
      <p:sp>
        <p:nvSpPr>
          <p:cNvPr id="35" name="Text 30"/>
          <p:cNvSpPr txBox="1"/>
          <p:nvPr/>
        </p:nvSpPr>
        <p:spPr>
          <a:xfrm>
            <a:off x="8375904" y="506577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첨단 BCI</a:t>
            </a:r>
            <a:endParaRPr lang="en-US" sz="1400" dirty="0"/>
          </a:p>
        </p:txBody>
      </p:sp>
      <p:sp>
        <p:nvSpPr>
          <p:cNvPr id="36" name="Text 31"/>
          <p:cNvSpPr txBox="1"/>
          <p:nvPr/>
        </p:nvSpPr>
        <p:spPr>
          <a:xfrm>
            <a:off x="8375904" y="5376672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BCI 기반 뇌파 모니터링 및 신호 정확도 검증(2026) 공동 수행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연구 성과 지표 요약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20년간 축적한 연구가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뉴로피드백·BCI, 아동·청소년 학습발달, 건강·노인·특수계층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 세 갈래로 이어집니다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33472" cy="2011680"/>
          </a:xfrm>
          <a:prstGeom prst="roundRect">
            <a:avLst>
              <a:gd name="adj" fmla="val 5455"/>
            </a:avLst>
          </a:prstGeom>
          <a:solidFill>
            <a:srgbClr val="17885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82880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</a:rPr>
              <a:t>40+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편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8892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총 연구 논문 수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154680"/>
            <a:ext cx="2633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E3C2"/>
                </a:solidFill>
              </a:rPr>
              <a:t>국내 등재지 및 SCOPUS 포함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64992" y="1691640"/>
            <a:ext cx="2633472" cy="2011680"/>
          </a:xfrm>
          <a:prstGeom prst="roundRect">
            <a:avLst>
              <a:gd name="adj" fmla="val 5455"/>
            </a:avLst>
          </a:prstGeom>
          <a:solidFill>
            <a:srgbClr val="0F3D2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364992" y="182880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</a:rPr>
              <a:t>20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년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364992" y="278892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지속 연구 기간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364992" y="3154680"/>
            <a:ext cx="2633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E3C2"/>
                </a:solidFill>
              </a:rPr>
              <a:t>2007년 ~ 2026년 축적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81344" y="1691640"/>
            <a:ext cx="2633472" cy="2011680"/>
          </a:xfrm>
          <a:prstGeom prst="roundRect">
            <a:avLst>
              <a:gd name="adj" fmla="val 5455"/>
            </a:avLst>
          </a:prstGeom>
          <a:solidFill>
            <a:srgbClr val="17885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181344" y="182880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대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181344" y="278892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핵심 연구 카테고리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181344" y="3154680"/>
            <a:ext cx="2633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E3C2"/>
                </a:solidFill>
              </a:rPr>
              <a:t>BCI·뉴로 / 학습 / 건강·수면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997696" y="1691640"/>
            <a:ext cx="2633472" cy="2011680"/>
          </a:xfrm>
          <a:prstGeom prst="roundRect">
            <a:avLst>
              <a:gd name="adj" fmla="val 5455"/>
            </a:avLst>
          </a:prstGeom>
          <a:solidFill>
            <a:srgbClr val="0F3D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997696" y="182880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</a:rPr>
              <a:t>10+</a:t>
            </a:r>
            <a:pPr algn="ctr" indent="0" marL="0">
              <a:buNone/>
            </a:pP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997696" y="278892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임상 대상 스펙트럼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997696" y="3154680"/>
            <a:ext cx="2633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FE3C2"/>
                </a:solidFill>
              </a:rPr>
              <a:t>유아부터 노인 및 특수군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931920"/>
            <a:ext cx="3538728" cy="2286000"/>
          </a:xfrm>
          <a:prstGeom prst="roundRect">
            <a:avLst>
              <a:gd name="adj" fmla="val 4800"/>
            </a:avLst>
          </a:prstGeom>
          <a:solidFill>
            <a:srgbClr val="E6F4EC"/>
          </a:solidFill>
          <a:ln/>
        </p:spPr>
      </p:sp>
      <p:sp>
        <p:nvSpPr>
          <p:cNvPr id="21" name="Shape 19"/>
          <p:cNvSpPr/>
          <p:nvPr/>
        </p:nvSpPr>
        <p:spPr>
          <a:xfrm>
            <a:off x="804672" y="4114800"/>
            <a:ext cx="512064" cy="51206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809" y="4247937"/>
            <a:ext cx="245791" cy="245791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463040" y="41148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Category 1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463040" y="437083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뉴로피드백 &amp; BCI 뇌기능 제어 기술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804672" y="507492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전전두엽 뉴로피드백, BCI, 감마파 훈련, NST 기술 등 뇌파 조절 및 신호 정확도 검증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325112" y="3931920"/>
            <a:ext cx="3538728" cy="2286000"/>
          </a:xfrm>
          <a:prstGeom prst="roundRect">
            <a:avLst>
              <a:gd name="adj" fmla="val 4800"/>
            </a:avLst>
          </a:prstGeom>
          <a:solidFill>
            <a:srgbClr val="E8F0FA"/>
          </a:solidFill>
          <a:ln/>
        </p:spPr>
      </p:sp>
      <p:sp>
        <p:nvSpPr>
          <p:cNvPr id="27" name="Shape 24"/>
          <p:cNvSpPr/>
          <p:nvPr/>
        </p:nvSpPr>
        <p:spPr>
          <a:xfrm>
            <a:off x="4581144" y="4114800"/>
            <a:ext cx="512064" cy="512064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281" y="4247937"/>
            <a:ext cx="245791" cy="245791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5239512" y="41148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2F6DB5"/>
                </a:solidFill>
              </a:rPr>
              <a:t>Category 2</a:t>
            </a:r>
            <a:endParaRPr lang="en-US" sz="1200" dirty="0"/>
          </a:p>
        </p:txBody>
      </p:sp>
      <p:sp>
        <p:nvSpPr>
          <p:cNvPr id="30" name="Text 26"/>
          <p:cNvSpPr txBox="1"/>
          <p:nvPr/>
        </p:nvSpPr>
        <p:spPr>
          <a:xfrm>
            <a:off x="5239512" y="437083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아동·청소년 발달, 학습, 바둑 &amp; 수면·성장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4581144" y="507492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유아 및 초·중·고생의 주의력, 자기조절능력, 학업성취, 바둑·게임중독, 키 성장 연계</a:t>
            </a:r>
            <a:endParaRPr lang="en-US" sz="1200" dirty="0"/>
          </a:p>
        </p:txBody>
      </p:sp>
      <p:sp>
        <p:nvSpPr>
          <p:cNvPr id="32" name="Shape 28"/>
          <p:cNvSpPr/>
          <p:nvPr/>
        </p:nvSpPr>
        <p:spPr>
          <a:xfrm>
            <a:off x="8101584" y="3931920"/>
            <a:ext cx="3538728" cy="2286000"/>
          </a:xfrm>
          <a:prstGeom prst="roundRect">
            <a:avLst>
              <a:gd name="adj" fmla="val 4800"/>
            </a:avLst>
          </a:prstGeom>
          <a:solidFill>
            <a:srgbClr val="ECEEFB"/>
          </a:solidFill>
          <a:ln/>
        </p:spPr>
      </p:sp>
      <p:sp>
        <p:nvSpPr>
          <p:cNvPr id="33" name="Shape 29"/>
          <p:cNvSpPr/>
          <p:nvPr/>
        </p:nvSpPr>
        <p:spPr>
          <a:xfrm>
            <a:off x="8357616" y="4114800"/>
            <a:ext cx="512064" cy="512064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3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753" y="4247937"/>
            <a:ext cx="245791" cy="245791"/>
          </a:xfrm>
          <a:prstGeom prst="rect">
            <a:avLst/>
          </a:prstGeom>
        </p:spPr>
      </p:pic>
      <p:sp>
        <p:nvSpPr>
          <p:cNvPr id="35" name="Text 30"/>
          <p:cNvSpPr txBox="1"/>
          <p:nvPr/>
        </p:nvSpPr>
        <p:spPr>
          <a:xfrm>
            <a:off x="9015984" y="41148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4652C8"/>
                </a:solidFill>
              </a:rPr>
              <a:t>Category 3</a:t>
            </a:r>
            <a:endParaRPr lang="en-US" sz="1200" dirty="0"/>
          </a:p>
        </p:txBody>
      </p:sp>
      <p:sp>
        <p:nvSpPr>
          <p:cNvPr id="36" name="Text 31"/>
          <p:cNvSpPr txBox="1"/>
          <p:nvPr/>
        </p:nvSpPr>
        <p:spPr>
          <a:xfrm>
            <a:off x="9015984" y="4370832"/>
            <a:ext cx="2514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건강, 비만, 스트레스, 노인 &amp; 특수계층 복지</a:t>
            </a:r>
            <a:endParaRPr lang="en-US" sz="1400" dirty="0"/>
          </a:p>
        </p:txBody>
      </p:sp>
      <p:sp>
        <p:nvSpPr>
          <p:cNvPr id="37" name="Text 32"/>
          <p:cNvSpPr txBox="1"/>
          <p:nvPr/>
        </p:nvSpPr>
        <p:spPr>
          <a:xfrm>
            <a:off x="8357616" y="507492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성인·아동 비만, 청각장애 학생, 부적응 병사, 노인 인지·각성, 노숙인 수면 및 정서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카테고리 1 · 뉴로피드백 &amp; BCI 기술 논문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63"/>
                </a:solidFill>
              </a:rPr>
              <a:t>전전두엽 뉴로피드백, BCI(Brain-Computer Interface), 감마파 훈련, NST 기술 등 뇌파 조절 및 신호 정확도 검증 연구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17885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CATEGORY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164592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7885A"/>
                </a:solidFill>
              </a:rPr>
              <a:t>6편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48840"/>
          <a:ext cx="1109167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17320"/>
                <a:gridCol w="5532120"/>
                <a:gridCol w="2862072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연도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연구자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논문 제목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게재지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2007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시계열 선형분석을 통한 뉴로피드백 훈련 전·후의 주의력 및 정서 성향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한국정보기술응용학회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2008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BCI를 이용한 바둑 전문인의 뇌 기능 특성 분석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2009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백기자, 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시계열 선형분석을 통한 유아 좌우뇌균형 전전두엽 뉴로피드백 훈련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2012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Effect of Neuro-feedback Trainings on Brain Waves of Baduk Players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CCIS (SCOPUS)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2025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공동 3인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감마파 훈련이 중년여성의 각성도와 주의 자각에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2026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공동 3인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BCI 기반 뇌파 모니터링 및 유도 시스템의 신호 정확도 검증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카테고리 2 · 아동·청소년 &amp; 학습발달 (2008 ~ 2018)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63"/>
                </a:solidFill>
              </a:rPr>
              <a:t>유아 및 초·중·고생의 주의력, 자기조절능력, 학업성취, 바둑, 성장호르몬(키 성장) 연계 연구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2F6DB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CATEGORY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164592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6편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48840"/>
          <a:ext cx="1109167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17320"/>
                <a:gridCol w="5532120"/>
                <a:gridCol w="2862072"/>
              </a:tblGrid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연도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연구자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논문 제목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게재지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2008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바둑 학습 아동들의 뇌 기능과 기억력 향상에 뉴로피드백 훈련이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2009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안상균, 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뇌파 조절 훈련을 통한 스트레스저항능력이 초등학생 학업성취도에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안상균, 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아동 바둑 학습이 뇌의 활성도와 정서에 미치는 영향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2011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뉴로피드백 훈련이 중학생들의 자기주도학습 능력에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2016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Effect of Neurofeedback Training on Academic Anxiety of Middle Student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IASCT (Best Paper Award)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2018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백기자, 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자기조절능력과 수면의 질이 초등학생의 키 성장에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한국인체미용예술학회지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카테고리 2 · 아동·청소년 &amp; 학습발달 (2023 ~ 2024)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63"/>
                </a:solidFill>
              </a:rPr>
              <a:t>NST 훈련과 뇌파 훈련을 활용한 초·중학생의 성장, 자기조절, 집중력, 수면 연구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2F6DB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CATEGORY 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164592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4편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48840"/>
          <a:ext cx="1109167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17320"/>
                <a:gridCol w="5532120"/>
                <a:gridCol w="2862072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연도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연구자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논문 제목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게재지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2023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안상균, 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성장호르몬 유도를 위한 NST 훈련이 초등학생의 키 성장에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안상균, 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NST 훈련이 초등학생의 자기조절능력과 정서 성향에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안상균, 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뇌파 훈련이 중학생의 집중력과 수면 양상에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백기자, 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뉴로피드백 훈련이 게임중독 초등학생의 수면증진과 각성도에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5623560"/>
            <a:ext cx="11091672" cy="548640"/>
          </a:xfrm>
          <a:prstGeom prst="roundRect">
            <a:avLst>
              <a:gd name="adj" fmla="val 20000"/>
            </a:avLst>
          </a:prstGeom>
          <a:solidFill>
            <a:srgbClr val="0F3D2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68680" y="5623560"/>
            <a:ext cx="10451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2023~2024년에는 </a:t>
            </a:r>
            <a:pPr algn="ctr" indent="0" marL="0">
              <a:buNone/>
            </a:pPr>
            <a:r>
              <a:rPr lang="en-US" sz="1600" b="1" dirty="0">
                <a:solidFill>
                  <a:srgbClr val="E7C873"/>
                </a:solidFill>
              </a:rPr>
              <a:t>키 성장·자기조절·집중력·수면</a:t>
            </a:r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까지 초·중학생 연구 영역을 넓혔습니다.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카테고리 3 · 건강·비만·노인·특수계층 논문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B63"/>
                </a:solidFill>
              </a:rPr>
              <a:t>성인·아동 비만, 청각장애 학생, 부적응 병사, 노인 인지·각성, 노숙인 수면 및 정서 치유 연구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4652C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CATEGORY 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148840" y="164592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5편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48840"/>
          <a:ext cx="11091672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417320"/>
                <a:gridCol w="5532120"/>
                <a:gridCol w="2862072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연도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연구자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논문 제목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게재지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D2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2007 / 2012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뇌파 측정을 통한 비만인의 뇌기능 분석 및 성인 비만도 상관성 연구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한국미용학회지 / 산학기술지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2010 / 2011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백기자, 안상균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청각장애 학생들의 일상적 스트레스저항 능력 및 정서성향 뉴로피드백 효과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2014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군복무 부적응 병사의 뇌기능 특징 / 치유예술 춤이 여성노인 뇌기능에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한국산학기술학회논문지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2022 / 2023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뉴로피드백·감마파 훈련이 노인의 각성도 향상 및 스트레스에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차세대융합기술학회논문지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7885A"/>
                          </a:solidFill>
                        </a:rPr>
                        <a:t>2023 / 2024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백기자, 안용균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A22"/>
                          </a:solidFill>
                        </a:rPr>
                        <a:t>NST 훈련이 비만인의 스트레스·체중감량 및 노숙인의 정서·행동·수면에 미치는 영향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5B6B63"/>
                          </a:solidFill>
                        </a:rPr>
                        <a:t>국제차세대융합기술학회지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E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2007 ~ 2026 연도별 연구 패러다임 변화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기초 뇌파 연구에서 출발해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임상 적용, 사회적 복지, 첨단 BCI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로 연구의 폭과 깊이를 넓혀 왔습니다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097280" y="2514600"/>
            <a:ext cx="9966960" cy="0"/>
          </a:xfrm>
          <a:prstGeom prst="line">
            <a:avLst/>
          </a:prstGeom>
          <a:noFill/>
          <a:ln w="25400">
            <a:solidFill>
              <a:srgbClr val="DDE7E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9164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885A"/>
                </a:solidFill>
              </a:rPr>
              <a:t>2007 ~ 2010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545336" y="2194560"/>
            <a:ext cx="640080" cy="64008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1757" y="2360981"/>
            <a:ext cx="307238" cy="30723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3063240"/>
            <a:ext cx="2633472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777240" y="3246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22"/>
                </a:solidFill>
              </a:rPr>
              <a:t>기초 뇌파 &amp; 인지 연구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" y="391363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987552" y="382219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비만·혈액형과 뇌기능 분석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04672" y="441655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87552" y="432511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BCI 바둑기사 뇌기능 연구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04672" y="491947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987552" y="48280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전전두엽 뉴로피드백 도입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364992" y="169164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F6DB5"/>
                </a:solidFill>
              </a:rPr>
              <a:t>2011 ~ 2018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4361688" y="2194560"/>
            <a:ext cx="640080" cy="640080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109" y="2360981"/>
            <a:ext cx="307238" cy="307238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3364992" y="3063240"/>
            <a:ext cx="2633472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Text 16"/>
          <p:cNvSpPr txBox="1"/>
          <p:nvPr/>
        </p:nvSpPr>
        <p:spPr>
          <a:xfrm>
            <a:off x="3593592" y="3246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22"/>
                </a:solidFill>
              </a:rPr>
              <a:t>임상 및 적용 확대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3621024" y="3913632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03904" y="382219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자기주도학습, 청각장애인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3621024" y="4416552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3803904" y="432511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군 부적응 병사, 노인 춤 치유</a:t>
            </a:r>
            <a:endParaRPr lang="en-US" sz="1300" dirty="0"/>
          </a:p>
        </p:txBody>
      </p:sp>
      <p:sp>
        <p:nvSpPr>
          <p:cNvPr id="25" name="Shape 21"/>
          <p:cNvSpPr/>
          <p:nvPr/>
        </p:nvSpPr>
        <p:spPr>
          <a:xfrm>
            <a:off x="3621024" y="4919472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3803904" y="48280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초등학생 키 성장 및 수면</a:t>
            </a:r>
            <a:endParaRPr lang="en-US" sz="1300" dirty="0"/>
          </a:p>
        </p:txBody>
      </p:sp>
      <p:sp>
        <p:nvSpPr>
          <p:cNvPr id="27" name="Text 23"/>
          <p:cNvSpPr txBox="1"/>
          <p:nvPr/>
        </p:nvSpPr>
        <p:spPr>
          <a:xfrm>
            <a:off x="6181344" y="169164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652C8"/>
                </a:solidFill>
              </a:rPr>
              <a:t>2022 ~ 2024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7178040" y="2194560"/>
            <a:ext cx="640080" cy="640080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2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461" y="2360981"/>
            <a:ext cx="307238" cy="307238"/>
          </a:xfrm>
          <a:prstGeom prst="rect">
            <a:avLst/>
          </a:prstGeom>
        </p:spPr>
      </p:pic>
      <p:sp>
        <p:nvSpPr>
          <p:cNvPr id="30" name="Shape 25"/>
          <p:cNvSpPr/>
          <p:nvPr/>
        </p:nvSpPr>
        <p:spPr>
          <a:xfrm>
            <a:off x="6181344" y="3063240"/>
            <a:ext cx="2633472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1" name="Text 26"/>
          <p:cNvSpPr txBox="1"/>
          <p:nvPr/>
        </p:nvSpPr>
        <p:spPr>
          <a:xfrm>
            <a:off x="6409944" y="3246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22"/>
                </a:solidFill>
              </a:rPr>
              <a:t>NST &amp; 사회적 복지</a:t>
            </a:r>
            <a:endParaRPr lang="en-US" sz="1600" dirty="0"/>
          </a:p>
        </p:txBody>
      </p:sp>
      <p:sp>
        <p:nvSpPr>
          <p:cNvPr id="32" name="Shape 27"/>
          <p:cNvSpPr/>
          <p:nvPr/>
        </p:nvSpPr>
        <p:spPr>
          <a:xfrm>
            <a:off x="6437376" y="3913632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6620256" y="382219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NST 성장호르몬 유도</a:t>
            </a:r>
            <a:endParaRPr lang="en-US" sz="1300" dirty="0"/>
          </a:p>
        </p:txBody>
      </p:sp>
      <p:sp>
        <p:nvSpPr>
          <p:cNvPr id="34" name="Shape 29"/>
          <p:cNvSpPr/>
          <p:nvPr/>
        </p:nvSpPr>
        <p:spPr>
          <a:xfrm>
            <a:off x="6437376" y="4416552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6620256" y="432511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노숙인 정서·수면 치유</a:t>
            </a:r>
            <a:endParaRPr lang="en-US" sz="1300" dirty="0"/>
          </a:p>
        </p:txBody>
      </p:sp>
      <p:sp>
        <p:nvSpPr>
          <p:cNvPr id="36" name="Shape 31"/>
          <p:cNvSpPr/>
          <p:nvPr/>
        </p:nvSpPr>
        <p:spPr>
          <a:xfrm>
            <a:off x="6437376" y="4919472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6620256" y="48280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게임중독 아동 수면·각성</a:t>
            </a:r>
            <a:endParaRPr lang="en-US" sz="1300" dirty="0"/>
          </a:p>
        </p:txBody>
      </p:sp>
      <p:sp>
        <p:nvSpPr>
          <p:cNvPr id="38" name="Text 33"/>
          <p:cNvSpPr txBox="1"/>
          <p:nvPr/>
        </p:nvSpPr>
        <p:spPr>
          <a:xfrm>
            <a:off x="8997696" y="1691640"/>
            <a:ext cx="2633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4A"/>
                </a:solidFill>
              </a:rPr>
              <a:t>2025 ~ 2026</a:t>
            </a:r>
            <a:endParaRPr lang="en-US" sz="1800" dirty="0"/>
          </a:p>
        </p:txBody>
      </p:sp>
      <p:sp>
        <p:nvSpPr>
          <p:cNvPr id="39" name="Shape 34"/>
          <p:cNvSpPr/>
          <p:nvPr/>
        </p:nvSpPr>
        <p:spPr>
          <a:xfrm>
            <a:off x="9994392" y="2194560"/>
            <a:ext cx="640080" cy="640080"/>
          </a:xfrm>
          <a:prstGeom prst="ellipse">
            <a:avLst/>
          </a:prstGeom>
          <a:solidFill>
            <a:srgbClr val="C9A24A"/>
          </a:solidFill>
          <a:ln/>
        </p:spPr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813" y="2360981"/>
            <a:ext cx="307238" cy="307238"/>
          </a:xfrm>
          <a:prstGeom prst="rect">
            <a:avLst/>
          </a:prstGeom>
        </p:spPr>
      </p:pic>
      <p:sp>
        <p:nvSpPr>
          <p:cNvPr id="41" name="Shape 35"/>
          <p:cNvSpPr/>
          <p:nvPr/>
        </p:nvSpPr>
        <p:spPr>
          <a:xfrm>
            <a:off x="8997696" y="3063240"/>
            <a:ext cx="2633472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2" name="Text 36"/>
          <p:cNvSpPr txBox="1"/>
          <p:nvPr/>
        </p:nvSpPr>
        <p:spPr>
          <a:xfrm>
            <a:off x="9226296" y="3246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B2A22"/>
                </a:solidFill>
              </a:rPr>
              <a:t>첨단 BCI &amp; 감마파</a:t>
            </a:r>
            <a:endParaRPr lang="en-US" sz="1600" dirty="0"/>
          </a:p>
        </p:txBody>
      </p:sp>
      <p:sp>
        <p:nvSpPr>
          <p:cNvPr id="43" name="Shape 37"/>
          <p:cNvSpPr/>
          <p:nvPr/>
        </p:nvSpPr>
        <p:spPr>
          <a:xfrm>
            <a:off x="9253728" y="3913632"/>
            <a:ext cx="82296" cy="82296"/>
          </a:xfrm>
          <a:prstGeom prst="ellipse">
            <a:avLst/>
          </a:prstGeom>
          <a:solidFill>
            <a:srgbClr val="C9A24A"/>
          </a:solidFill>
          <a:ln/>
        </p:spPr>
      </p:sp>
      <p:sp>
        <p:nvSpPr>
          <p:cNvPr id="44" name="Text 38"/>
          <p:cNvSpPr txBox="1"/>
          <p:nvPr/>
        </p:nvSpPr>
        <p:spPr>
          <a:xfrm>
            <a:off x="9436608" y="382219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중년여성 감마파 주의자각</a:t>
            </a:r>
            <a:endParaRPr lang="en-US" sz="1300" dirty="0"/>
          </a:p>
        </p:txBody>
      </p:sp>
      <p:sp>
        <p:nvSpPr>
          <p:cNvPr id="45" name="Shape 39"/>
          <p:cNvSpPr/>
          <p:nvPr/>
        </p:nvSpPr>
        <p:spPr>
          <a:xfrm>
            <a:off x="9253728" y="4416552"/>
            <a:ext cx="82296" cy="82296"/>
          </a:xfrm>
          <a:prstGeom prst="ellipse">
            <a:avLst/>
          </a:prstGeom>
          <a:solidFill>
            <a:srgbClr val="C9A24A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436608" y="432511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BCI 기반 뇌파 모니터링</a:t>
            </a:r>
            <a:endParaRPr lang="en-US" sz="1300" dirty="0"/>
          </a:p>
        </p:txBody>
      </p:sp>
      <p:sp>
        <p:nvSpPr>
          <p:cNvPr id="47" name="Shape 41"/>
          <p:cNvSpPr/>
          <p:nvPr/>
        </p:nvSpPr>
        <p:spPr>
          <a:xfrm>
            <a:off x="9253728" y="4919472"/>
            <a:ext cx="82296" cy="82296"/>
          </a:xfrm>
          <a:prstGeom prst="ellipse">
            <a:avLst/>
          </a:prstGeom>
          <a:solidFill>
            <a:srgbClr val="C9A24A"/>
          </a:solidFill>
          <a:ln/>
        </p:spPr>
      </p:sp>
      <p:sp>
        <p:nvSpPr>
          <p:cNvPr id="48" name="Text 42"/>
          <p:cNvSpPr txBox="1"/>
          <p:nvPr/>
        </p:nvSpPr>
        <p:spPr>
          <a:xfrm>
            <a:off x="9436608" y="48280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3"/>
                </a:solidFill>
              </a:rPr>
              <a:t>신호 정확도 고도화 검증</a:t>
            </a:r>
            <a:endParaRPr lang="en-US" sz="1300" dirty="0"/>
          </a:p>
        </p:txBody>
      </p:sp>
      <p:sp>
        <p:nvSpPr>
          <p:cNvPr id="49" name="Shape 43"/>
          <p:cNvSpPr/>
          <p:nvPr/>
        </p:nvSpPr>
        <p:spPr>
          <a:xfrm>
            <a:off x="548640" y="5760720"/>
            <a:ext cx="11091672" cy="502920"/>
          </a:xfrm>
          <a:prstGeom prst="roundRect">
            <a:avLst>
              <a:gd name="adj" fmla="val 21818"/>
            </a:avLst>
          </a:prstGeom>
          <a:solidFill>
            <a:srgbClr val="0F3D2B"/>
          </a:solidFill>
          <a:ln/>
        </p:spPr>
      </p:sp>
      <p:sp>
        <p:nvSpPr>
          <p:cNvPr id="50" name="Text 44"/>
          <p:cNvSpPr txBox="1"/>
          <p:nvPr/>
        </p:nvSpPr>
        <p:spPr>
          <a:xfrm>
            <a:off x="868680" y="5760720"/>
            <a:ext cx="10451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연구에서 검증된 뇌과학 기술이 </a:t>
            </a:r>
            <a:pPr algn="ctr" indent="0" marL="0">
              <a:buNone/>
            </a:pPr>
            <a:r>
              <a:rPr lang="en-US" sz="1600" b="1" dirty="0">
                <a:solidFill>
                  <a:srgbClr val="E7C873"/>
                </a:solidFill>
              </a:rPr>
              <a:t>BPS 학생 성장관리</a:t>
            </a:r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와 현장 프로그램의 기반이 됩니다.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BPI Forest">
  <a:themeElements>
    <a:clrScheme name="KBPI Forest">
      <a:dk1>
        <a:srgbClr val="1B2A22"/>
      </a:dk1>
      <a:lt1>
        <a:srgbClr val="FFFFFF"/>
      </a:lt1>
      <a:dk2>
        <a:srgbClr val="0F3D2B"/>
      </a:dk2>
      <a:lt2>
        <a:srgbClr val="F1F7F3"/>
      </a:lt2>
      <a:accent1>
        <a:srgbClr val="17885A"/>
      </a:accent1>
      <a:accent2>
        <a:srgbClr val="2F6DB5"/>
      </a:accent2>
      <a:accent3>
        <a:srgbClr val="4652C8"/>
      </a:accent3>
      <a:accent4>
        <a:srgbClr val="C9A24A"/>
      </a:accent4>
      <a:accent5>
        <a:srgbClr val="3BC185"/>
      </a:accent5>
      <a:accent6>
        <a:srgbClr val="E07A2C"/>
      </a:accent6>
      <a:hlink>
        <a:srgbClr val="17885A"/>
      </a:hlink>
      <a:folHlink>
        <a:srgbClr val="0F3D2B"/>
      </a:folHlink>
    </a:clrScheme>
    <a:fontScheme name="KBPI Forest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한국브레인진흥원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한국뇌과학연구소 핵심 연구 논문 종합 브리핑</dc:title>
  <dc:subject>PptxGenJS Presentation</dc:subject>
  <dc:creator>한국브레인진흥원</dc:creator>
  <cp:lastModifiedBy>한국브레인진흥원</cp:lastModifiedBy>
  <cp:revision>1</cp:revision>
  <dcterms:created xsi:type="dcterms:W3CDTF">2026-10-27T06:52:14Z</dcterms:created>
  <dcterms:modified xsi:type="dcterms:W3CDTF">2026-10-27T06:52:14Z</dcterms:modified>
</cp:coreProperties>
</file>