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0F3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148840"/>
            <a:ext cx="72237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ct val="110000"/>
              </a:lnSpc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lnSpc>
                <a:spcPct val="110000"/>
              </a:lnSpc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931920"/>
            <a:ext cx="72237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3D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site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382512"/>
            <a:ext cx="274320" cy="274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96112" y="638251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A92"/>
                </a:solidFill>
              </a:rPr>
              <a:t>한국브레인진흥원   BPS 운영 실적</a:t>
            </a:r>
            <a:endParaRPr lang="en-US" sz="10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38160" y="-1463040"/>
            <a:ext cx="5669280" cy="5669280"/>
          </a:xfrm>
          <a:prstGeom prst="ellipse">
            <a:avLst/>
          </a:prstGeom>
          <a:solidFill>
            <a:srgbClr val="3BC185">
              <a:alpha val="1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509760" y="3931920"/>
            <a:ext cx="3840480" cy="3840480"/>
          </a:xfrm>
          <a:prstGeom prst="ellipse">
            <a:avLst/>
          </a:prstGeom>
          <a:solidFill>
            <a:srgbClr val="E7C873">
              <a:alpha val="10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731520" y="685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FE3C2"/>
                </a:solidFill>
              </a:rPr>
              <a:t>BPS OPERATION PERFORMANCE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55448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9FE3C2"/>
                </a:solidFill>
              </a:rPr>
              <a:t>“신뢰로 증명하는 BPS”</a:t>
            </a:r>
            <a:endParaRPr lang="en-US" sz="2400" dirty="0"/>
          </a:p>
        </p:txBody>
      </p:sp>
      <p:sp>
        <p:nvSpPr>
          <p:cNvPr id="6" name="Text 0"/>
          <p:cNvSpPr/>
          <p:nvPr>
            <p:ph idx="100" type="title" hasCustomPrompt="1"/>
          </p:nvPr>
        </p:nvSpPr>
        <p:spPr>
          <a:xfrm>
            <a:off x="731520" y="2148840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bg1"/>
                </a:solidFill>
              </a:rPr>
              <a:t>그간의 운영 실적 및</a:t>
            </a:r>
            <a:endParaRPr lang="en-US" sz="40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4000" b="1" dirty="0">
                <a:solidFill>
                  <a:schemeClr val="bg1"/>
                </a:solidFill>
              </a:rPr>
              <a:t>도입 현황</a:t>
            </a:r>
            <a:endParaRPr lang="en-US" sz="4000" dirty="0"/>
          </a:p>
        </p:txBody>
      </p:sp>
      <p:sp>
        <p:nvSpPr>
          <p:cNvPr id="7" name="Text 0"/>
          <p:cNvSpPr/>
          <p:nvPr>
            <p:ph idx="101" type="body" hasCustomPrompt="1"/>
          </p:nvPr>
        </p:nvSpPr>
        <p:spPr>
          <a:xfrm>
            <a:off x="731520" y="3931920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2019 ~ 2026 뇌기능검사 · 진로교육 · 두뇌인지 프로그램 운영 기록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0" y="1737360"/>
            <a:ext cx="1600200" cy="1600200"/>
          </a:xfrm>
          <a:prstGeom prst="roundRect">
            <a:avLst>
              <a:gd name="adj" fmla="val 6857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9952" y="2029968"/>
            <a:ext cx="548640" cy="54864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8229600" y="272491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과학적 분석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0012680" y="1737360"/>
            <a:ext cx="1600200" cy="1600200"/>
          </a:xfrm>
          <a:prstGeom prst="roundRect">
            <a:avLst>
              <a:gd name="adj" fmla="val 6857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3032" y="2029968"/>
            <a:ext cx="548640" cy="54864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0012680" y="272491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신뢰성 진단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8229600" y="3520440"/>
            <a:ext cx="1600200" cy="1600200"/>
          </a:xfrm>
          <a:prstGeom prst="roundRect">
            <a:avLst>
              <a:gd name="adj" fmla="val 6857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9952" y="3813048"/>
            <a:ext cx="548640" cy="54864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229600" y="450799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실적 기반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10012680" y="3520440"/>
            <a:ext cx="1600200" cy="1600200"/>
          </a:xfrm>
          <a:prstGeom prst="roundRect">
            <a:avLst>
              <a:gd name="adj" fmla="val 6857"/>
            </a:avLst>
          </a:prstGeom>
          <a:solidFill>
            <a:srgbClr val="FFFFFF">
              <a:alpha val="12000"/>
            </a:srgbClr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3032" y="3813048"/>
            <a:ext cx="548640" cy="54864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0012680" y="450799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현장 적용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731520" y="5897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한국브레인진흥원 · 한국뇌과학연구소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운영사례 · 고양외국어고등학교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재학생 대상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휴게소(학습성장지원센터) 운영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 — 뇌기능검사 및 훈련 시행 결과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337560" cy="1691640"/>
          </a:xfrm>
          <a:prstGeom prst="roundRect">
            <a:avLst>
              <a:gd name="adj" fmla="val 6486"/>
            </a:avLst>
          </a:prstGeom>
          <a:solidFill>
            <a:srgbClr val="0F3D2B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847088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9FE3C2"/>
                </a:solidFill>
              </a:rPr>
              <a:t>2026 서울대 수시 합격 현황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176272"/>
            <a:ext cx="2926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전국 </a:t>
            </a:r>
            <a:pPr indent="0" marL="0">
              <a:buNone/>
            </a:pPr>
            <a:r>
              <a:rPr lang="en-US" sz="4600" b="1" dirty="0">
                <a:solidFill>
                  <a:srgbClr val="E7C873"/>
                </a:solidFill>
              </a:rPr>
              <a:t>7위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92608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B9D3C6"/>
                </a:solidFill>
              </a:rPr>
              <a:t>합격 16명 · 2016~2026년 비교, 자료 집계 기준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361188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운영 연혁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005072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7885A"/>
                </a:solidFill>
              </a:rPr>
              <a:t>2023. 2.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463040" y="4005072"/>
            <a:ext cx="2468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학습성장지원센터 개소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553712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7885A"/>
                </a:solidFill>
              </a:rPr>
              <a:t>2025.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1463040" y="4553712"/>
            <a:ext cx="2468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고양시교육지원청 심리상담(200만원) 선정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102352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7885A"/>
                </a:solidFill>
              </a:rPr>
              <a:t>환경개선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463040" y="5102352"/>
            <a:ext cx="2468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학습성장지원센터 환경개선 및 수면실 구축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5650992"/>
            <a:ext cx="868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7885A"/>
                </a:solidFill>
              </a:rPr>
              <a:t>장비 도입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463040" y="5650992"/>
            <a:ext cx="2468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한국뇌과학연구소 장비 — 파워냅(수면훈련), 골든케어S(휴식), 학습능력향상(SSD)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4160520" y="16459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주요 운영 프로그램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4160520" y="2011680"/>
            <a:ext cx="23774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4361688" y="2176272"/>
            <a:ext cx="457200" cy="457200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0560" y="2295144"/>
            <a:ext cx="219456" cy="219456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4937760" y="21762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학습지원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4389120" y="2889504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4572000" y="2788920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집중력 향상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4389120" y="3154680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4572000" y="3054096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기억력 향상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>
            <a:off x="4389120" y="341985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4572000" y="3319272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학습효율 증진</a:t>
            </a:r>
            <a:endParaRPr lang="en-US" sz="1200" dirty="0"/>
          </a:p>
        </p:txBody>
      </p:sp>
      <p:sp>
        <p:nvSpPr>
          <p:cNvPr id="28" name="Shape 25"/>
          <p:cNvSpPr/>
          <p:nvPr/>
        </p:nvSpPr>
        <p:spPr>
          <a:xfrm>
            <a:off x="4389120" y="3685032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4572000" y="3584448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시험불안 감소</a:t>
            </a:r>
            <a:endParaRPr lang="en-US" sz="1200" dirty="0"/>
          </a:p>
        </p:txBody>
      </p:sp>
      <p:sp>
        <p:nvSpPr>
          <p:cNvPr id="30" name="Shape 27"/>
          <p:cNvSpPr/>
          <p:nvPr/>
        </p:nvSpPr>
        <p:spPr>
          <a:xfrm>
            <a:off x="6720840" y="2011680"/>
            <a:ext cx="23774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1" name="Shape 28"/>
          <p:cNvSpPr/>
          <p:nvPr/>
        </p:nvSpPr>
        <p:spPr>
          <a:xfrm>
            <a:off x="6922008" y="2176272"/>
            <a:ext cx="457200" cy="457200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0880" y="2295144"/>
            <a:ext cx="219456" cy="219456"/>
          </a:xfrm>
          <a:prstGeom prst="rect">
            <a:avLst/>
          </a:prstGeom>
        </p:spPr>
      </p:pic>
      <p:sp>
        <p:nvSpPr>
          <p:cNvPr id="33" name="Text 29"/>
          <p:cNvSpPr txBox="1"/>
          <p:nvPr/>
        </p:nvSpPr>
        <p:spPr>
          <a:xfrm>
            <a:off x="7498080" y="21762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정서안정 추구</a:t>
            </a:r>
            <a:endParaRPr lang="en-US" sz="1500" dirty="0"/>
          </a:p>
        </p:txBody>
      </p:sp>
      <p:sp>
        <p:nvSpPr>
          <p:cNvPr id="34" name="Shape 30"/>
          <p:cNvSpPr/>
          <p:nvPr/>
        </p:nvSpPr>
        <p:spPr>
          <a:xfrm>
            <a:off x="6949440" y="2889504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5" name="Text 31"/>
          <p:cNvSpPr txBox="1"/>
          <p:nvPr/>
        </p:nvSpPr>
        <p:spPr>
          <a:xfrm>
            <a:off x="7132320" y="2788920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우울·불안 완화</a:t>
            </a:r>
            <a:endParaRPr lang="en-US" sz="1200" dirty="0"/>
          </a:p>
        </p:txBody>
      </p:sp>
      <p:sp>
        <p:nvSpPr>
          <p:cNvPr id="36" name="Shape 32"/>
          <p:cNvSpPr/>
          <p:nvPr/>
        </p:nvSpPr>
        <p:spPr>
          <a:xfrm>
            <a:off x="6949440" y="3154680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7132320" y="3054096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스트레스 관리</a:t>
            </a:r>
            <a:endParaRPr lang="en-US" sz="1200" dirty="0"/>
          </a:p>
        </p:txBody>
      </p:sp>
      <p:sp>
        <p:nvSpPr>
          <p:cNvPr id="38" name="Shape 34"/>
          <p:cNvSpPr/>
          <p:nvPr/>
        </p:nvSpPr>
        <p:spPr>
          <a:xfrm>
            <a:off x="6949440" y="341985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9" name="Text 35"/>
          <p:cNvSpPr txBox="1"/>
          <p:nvPr/>
        </p:nvSpPr>
        <p:spPr>
          <a:xfrm>
            <a:off x="7132320" y="3319272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정서조절</a:t>
            </a:r>
            <a:endParaRPr lang="en-US" sz="1200" dirty="0"/>
          </a:p>
        </p:txBody>
      </p:sp>
      <p:sp>
        <p:nvSpPr>
          <p:cNvPr id="40" name="Shape 36"/>
          <p:cNvSpPr/>
          <p:nvPr/>
        </p:nvSpPr>
        <p:spPr>
          <a:xfrm>
            <a:off x="6949440" y="3685032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41" name="Text 37"/>
          <p:cNvSpPr txBox="1"/>
          <p:nvPr/>
        </p:nvSpPr>
        <p:spPr>
          <a:xfrm>
            <a:off x="7132320" y="3584448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자기조절능력 향상</a:t>
            </a:r>
            <a:endParaRPr lang="en-US" sz="1200" dirty="0"/>
          </a:p>
        </p:txBody>
      </p:sp>
      <p:sp>
        <p:nvSpPr>
          <p:cNvPr id="42" name="Shape 38"/>
          <p:cNvSpPr/>
          <p:nvPr/>
        </p:nvSpPr>
        <p:spPr>
          <a:xfrm>
            <a:off x="9281160" y="2011680"/>
            <a:ext cx="2377440" cy="1874520"/>
          </a:xfrm>
          <a:prstGeom prst="roundRect">
            <a:avLst>
              <a:gd name="adj" fmla="val 585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3" name="Shape 39"/>
          <p:cNvSpPr/>
          <p:nvPr/>
        </p:nvSpPr>
        <p:spPr>
          <a:xfrm>
            <a:off x="9482328" y="2176272"/>
            <a:ext cx="457200" cy="457200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0" y="2295144"/>
            <a:ext cx="219456" cy="219456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10058400" y="2176272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수면 등 쉼 제공</a:t>
            </a:r>
            <a:endParaRPr lang="en-US" sz="1500" dirty="0"/>
          </a:p>
        </p:txBody>
      </p:sp>
      <p:sp>
        <p:nvSpPr>
          <p:cNvPr id="46" name="Shape 41"/>
          <p:cNvSpPr/>
          <p:nvPr/>
        </p:nvSpPr>
        <p:spPr>
          <a:xfrm>
            <a:off x="9509760" y="2889504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47" name="Text 42"/>
          <p:cNvSpPr txBox="1"/>
          <p:nvPr/>
        </p:nvSpPr>
        <p:spPr>
          <a:xfrm>
            <a:off x="9692640" y="2788920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수면 부족 개선</a:t>
            </a:r>
            <a:endParaRPr lang="en-US" sz="1200" dirty="0"/>
          </a:p>
        </p:txBody>
      </p:sp>
      <p:sp>
        <p:nvSpPr>
          <p:cNvPr id="48" name="Shape 43"/>
          <p:cNvSpPr/>
          <p:nvPr/>
        </p:nvSpPr>
        <p:spPr>
          <a:xfrm>
            <a:off x="9509760" y="3154680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692640" y="3054096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불면증 예방</a:t>
            </a:r>
            <a:endParaRPr lang="en-US" sz="1200" dirty="0"/>
          </a:p>
        </p:txBody>
      </p:sp>
      <p:sp>
        <p:nvSpPr>
          <p:cNvPr id="50" name="Shape 45"/>
          <p:cNvSpPr/>
          <p:nvPr/>
        </p:nvSpPr>
        <p:spPr>
          <a:xfrm>
            <a:off x="9509760" y="3419856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51" name="Text 46"/>
          <p:cNvSpPr txBox="1"/>
          <p:nvPr/>
        </p:nvSpPr>
        <p:spPr>
          <a:xfrm>
            <a:off x="9692640" y="3319272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수면의 질 향상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9509760" y="3685032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53" name="Text 48"/>
          <p:cNvSpPr txBox="1"/>
          <p:nvPr/>
        </p:nvSpPr>
        <p:spPr>
          <a:xfrm>
            <a:off x="9692640" y="3584448"/>
            <a:ext cx="1874520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피로 회복</a:t>
            </a:r>
            <a:endParaRPr lang="en-US" sz="1200" dirty="0"/>
          </a:p>
        </p:txBody>
      </p:sp>
      <p:sp>
        <p:nvSpPr>
          <p:cNvPr id="54" name="Text 49"/>
          <p:cNvSpPr txBox="1"/>
          <p:nvPr/>
        </p:nvSpPr>
        <p:spPr>
          <a:xfrm>
            <a:off x="4160520" y="404164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주요 성과 사례</a:t>
            </a:r>
            <a:endParaRPr lang="en-US" sz="1500" dirty="0"/>
          </a:p>
        </p:txBody>
      </p:sp>
      <p:sp>
        <p:nvSpPr>
          <p:cNvPr id="55" name="Shape 50"/>
          <p:cNvSpPr/>
          <p:nvPr/>
        </p:nvSpPr>
        <p:spPr>
          <a:xfrm>
            <a:off x="4160520" y="4407408"/>
            <a:ext cx="2377440" cy="1783080"/>
          </a:xfrm>
          <a:prstGeom prst="roundRect">
            <a:avLst>
              <a:gd name="adj" fmla="val 6154"/>
            </a:avLst>
          </a:prstGeom>
          <a:solidFill>
            <a:srgbClr val="E6F4EC"/>
          </a:solidFill>
          <a:ln/>
        </p:spPr>
      </p:sp>
      <p:sp>
        <p:nvSpPr>
          <p:cNvPr id="56" name="Text 51"/>
          <p:cNvSpPr txBox="1"/>
          <p:nvPr/>
        </p:nvSpPr>
        <p:spPr>
          <a:xfrm>
            <a:off x="4361688" y="454456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0F3D2B"/>
                </a:solidFill>
              </a:rPr>
              <a:t>1. 학습능력 향상</a:t>
            </a:r>
            <a:endParaRPr lang="en-US" sz="1400" dirty="0"/>
          </a:p>
        </p:txBody>
      </p:sp>
      <p:sp>
        <p:nvSpPr>
          <p:cNvPr id="57" name="Text 52"/>
          <p:cNvSpPr txBox="1"/>
          <p:nvPr/>
        </p:nvSpPr>
        <p:spPr>
          <a:xfrm>
            <a:off x="4361688" y="489204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뉴로피드백 훈련과 학습지도를 1년 이상 병행한 학생들의 집중력과 학습 지속력이 향상되어 우수한 학업 성과를 달성</a:t>
            </a:r>
            <a:endParaRPr lang="en-US" sz="1200" dirty="0"/>
          </a:p>
        </p:txBody>
      </p:sp>
      <p:sp>
        <p:nvSpPr>
          <p:cNvPr id="58" name="Shape 53"/>
          <p:cNvSpPr/>
          <p:nvPr/>
        </p:nvSpPr>
        <p:spPr>
          <a:xfrm>
            <a:off x="6720840" y="4407408"/>
            <a:ext cx="2377440" cy="1783080"/>
          </a:xfrm>
          <a:prstGeom prst="roundRect">
            <a:avLst>
              <a:gd name="adj" fmla="val 6154"/>
            </a:avLst>
          </a:prstGeom>
          <a:solidFill>
            <a:srgbClr val="E8F0FA"/>
          </a:solidFill>
          <a:ln/>
        </p:spPr>
      </p:sp>
      <p:sp>
        <p:nvSpPr>
          <p:cNvPr id="59" name="Text 54"/>
          <p:cNvSpPr txBox="1"/>
          <p:nvPr/>
        </p:nvSpPr>
        <p:spPr>
          <a:xfrm>
            <a:off x="6922008" y="454456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F6DB5"/>
                </a:solidFill>
              </a:rPr>
              <a:t>2. 정서안정 추구</a:t>
            </a:r>
            <a:endParaRPr lang="en-US" sz="1400" dirty="0"/>
          </a:p>
        </p:txBody>
      </p:sp>
      <p:sp>
        <p:nvSpPr>
          <p:cNvPr id="60" name="Text 55"/>
          <p:cNvSpPr txBox="1"/>
          <p:nvPr/>
        </p:nvSpPr>
        <p:spPr>
          <a:xfrm>
            <a:off x="6922008" y="489204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심리상담과 정서치료 프로그램으로 정서적 안정감과 학업 효율성이 크게 향상되고 불안·우울이 감소</a:t>
            </a:r>
            <a:endParaRPr lang="en-US" sz="1200" dirty="0"/>
          </a:p>
        </p:txBody>
      </p:sp>
      <p:sp>
        <p:nvSpPr>
          <p:cNvPr id="61" name="Shape 56"/>
          <p:cNvSpPr/>
          <p:nvPr/>
        </p:nvSpPr>
        <p:spPr>
          <a:xfrm>
            <a:off x="9281160" y="4407408"/>
            <a:ext cx="2377440" cy="1783080"/>
          </a:xfrm>
          <a:prstGeom prst="roundRect">
            <a:avLst>
              <a:gd name="adj" fmla="val 6154"/>
            </a:avLst>
          </a:prstGeom>
          <a:solidFill>
            <a:srgbClr val="ECEEFB"/>
          </a:solidFill>
          <a:ln/>
        </p:spPr>
      </p:sp>
      <p:sp>
        <p:nvSpPr>
          <p:cNvPr id="62" name="Text 57"/>
          <p:cNvSpPr txBox="1"/>
          <p:nvPr/>
        </p:nvSpPr>
        <p:spPr>
          <a:xfrm>
            <a:off x="9482328" y="4544568"/>
            <a:ext cx="2011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4652C8"/>
                </a:solidFill>
              </a:rPr>
              <a:t>3. 수면 등 쉼 제공</a:t>
            </a:r>
            <a:endParaRPr lang="en-US" sz="1400" dirty="0"/>
          </a:p>
        </p:txBody>
      </p:sp>
      <p:sp>
        <p:nvSpPr>
          <p:cNvPr id="63" name="Text 58"/>
          <p:cNvSpPr txBox="1"/>
          <p:nvPr/>
        </p:nvSpPr>
        <p:spPr>
          <a:xfrm>
            <a:off x="9482328" y="4892040"/>
            <a:ext cx="2011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수면실과 수면훈련 프로그램으로 아침활동 집중력과 낮 시간 학습 몰입도가 크게 향상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2019년 뇌기능검사 및 진로교육 성과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한 해 동안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총 50건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의 진로적성 교육활동과 뇌기능검사·훈련을 운영했습니다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37947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691640"/>
            <a:ext cx="5440680" cy="109728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/>
        </p:spPr>
      </p:sp>
      <p:sp>
        <p:nvSpPr>
          <p:cNvPr id="6" name="Shape 4"/>
          <p:cNvSpPr/>
          <p:nvPr/>
        </p:nvSpPr>
        <p:spPr>
          <a:xfrm>
            <a:off x="822960" y="1947672"/>
            <a:ext cx="585216" cy="585216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116" y="2099828"/>
            <a:ext cx="280904" cy="28090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0020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3D2B"/>
                </a:solidFill>
              </a:rPr>
              <a:t>진로적성검사 교육활동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4114800" y="178308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rgbClr val="17885A"/>
                </a:solidFill>
              </a:rPr>
              <a:t>24</a:t>
            </a:r>
            <a:pPr algn="r" indent="0" marL="0">
              <a:buNone/>
            </a:pPr>
            <a:r>
              <a:rPr lang="en-US" sz="1800" b="1" dirty="0">
                <a:solidFill>
                  <a:srgbClr val="17885A"/>
                </a:solidFill>
              </a:rPr>
              <a:t> 건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9443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8A9A92"/>
                </a:solidFill>
              </a:rPr>
              <a:t>주요 사례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22960" y="337413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05840" y="32735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목포 진로적성검사 및 상담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22960" y="373989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1005840" y="363931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양평고·수명고 진로적성 분석 및 상담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822960" y="410565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1005840" y="400507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세계사이버대학 진로적성검사 및 상담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22960" y="447141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1005840" y="437083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백학중 3학년 진로적성분석 상담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822960" y="483717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1005840" y="4736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교사연구모임 전문연수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822960" y="520293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1005840" y="51023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효자중 진로적성 교사 연수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199632" y="1691640"/>
            <a:ext cx="5440680" cy="37947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199632" y="1691640"/>
            <a:ext cx="5440680" cy="1097280"/>
          </a:xfrm>
          <a:prstGeom prst="roundRect">
            <a:avLst>
              <a:gd name="adj" fmla="val 10000"/>
            </a:avLst>
          </a:prstGeom>
          <a:solidFill>
            <a:srgbClr val="E8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473952" y="1947672"/>
            <a:ext cx="585216" cy="585216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108" y="2099828"/>
            <a:ext cx="280904" cy="280904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7251192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F6DB5"/>
                </a:solidFill>
              </a:rPr>
              <a:t>뇌기능검사 및 훈련</a:t>
            </a:r>
            <a:endParaRPr lang="en-US" sz="1700" dirty="0"/>
          </a:p>
        </p:txBody>
      </p:sp>
      <p:sp>
        <p:nvSpPr>
          <p:cNvPr id="28" name="Text 24"/>
          <p:cNvSpPr txBox="1"/>
          <p:nvPr/>
        </p:nvSpPr>
        <p:spPr>
          <a:xfrm>
            <a:off x="9765792" y="178308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rgbClr val="2F6DB5"/>
                </a:solidFill>
              </a:rPr>
              <a:t>26</a:t>
            </a:r>
            <a:pPr algn="r" indent="0" marL="0">
              <a:buNone/>
            </a:pPr>
            <a:r>
              <a:rPr lang="en-US" sz="1800" b="1" dirty="0">
                <a:solidFill>
                  <a:srgbClr val="2F6DB5"/>
                </a:solidFill>
              </a:rPr>
              <a:t> 건</a:t>
            </a:r>
            <a:endParaRPr lang="en-US" sz="1400" dirty="0"/>
          </a:p>
        </p:txBody>
      </p:sp>
      <p:sp>
        <p:nvSpPr>
          <p:cNvPr id="29" name="Text 25"/>
          <p:cNvSpPr txBox="1"/>
          <p:nvPr/>
        </p:nvSpPr>
        <p:spPr>
          <a:xfrm>
            <a:off x="6473952" y="29443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8A9A92"/>
                </a:solidFill>
              </a:rPr>
              <a:t>주요 사례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473952" y="337413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6656832" y="32735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경기도 노인복지관 협회 최초의 뇌기능검사 및 훈련</a:t>
            </a:r>
            <a:endParaRPr lang="en-US" sz="1400" dirty="0"/>
          </a:p>
        </p:txBody>
      </p:sp>
      <p:sp>
        <p:nvSpPr>
          <p:cNvPr id="32" name="Shape 28"/>
          <p:cNvSpPr/>
          <p:nvPr/>
        </p:nvSpPr>
        <p:spPr>
          <a:xfrm>
            <a:off x="6473952" y="373989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6656832" y="363931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한국교육 교원연수 뇌기능검사 및 훈련</a:t>
            </a:r>
            <a:endParaRPr lang="en-US" sz="1400" dirty="0"/>
          </a:p>
        </p:txBody>
      </p:sp>
      <p:sp>
        <p:nvSpPr>
          <p:cNvPr id="34" name="Shape 30"/>
          <p:cNvSpPr/>
          <p:nvPr/>
        </p:nvSpPr>
        <p:spPr>
          <a:xfrm>
            <a:off x="6473952" y="410565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5" name="Text 31"/>
          <p:cNvSpPr txBox="1"/>
          <p:nvPr/>
        </p:nvSpPr>
        <p:spPr>
          <a:xfrm>
            <a:off x="6656832" y="400507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포천 요양원 뇌기능 검사 및 두뇌건강 관리</a:t>
            </a:r>
            <a:endParaRPr lang="en-US" sz="1400" dirty="0"/>
          </a:p>
        </p:txBody>
      </p:sp>
      <p:sp>
        <p:nvSpPr>
          <p:cNvPr id="36" name="Shape 32"/>
          <p:cNvSpPr/>
          <p:nvPr/>
        </p:nvSpPr>
        <p:spPr>
          <a:xfrm>
            <a:off x="6473952" y="447141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6656832" y="437083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영양고 교사·학부모 뇌기능 검사 및 뇌훈련</a:t>
            </a:r>
            <a:endParaRPr lang="en-US" sz="1400" dirty="0"/>
          </a:p>
        </p:txBody>
      </p:sp>
      <p:sp>
        <p:nvSpPr>
          <p:cNvPr id="38" name="Shape 34"/>
          <p:cNvSpPr/>
          <p:nvPr/>
        </p:nvSpPr>
        <p:spPr>
          <a:xfrm>
            <a:off x="6473952" y="483717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9" name="Text 35"/>
          <p:cNvSpPr txBox="1"/>
          <p:nvPr/>
        </p:nvSpPr>
        <p:spPr>
          <a:xfrm>
            <a:off x="6656832" y="4736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효자중 부적응학생 뇌기능 상담 및 훈련</a:t>
            </a:r>
            <a:endParaRPr lang="en-US" sz="1400" dirty="0"/>
          </a:p>
        </p:txBody>
      </p:sp>
      <p:sp>
        <p:nvSpPr>
          <p:cNvPr id="40" name="Shape 36"/>
          <p:cNvSpPr/>
          <p:nvPr/>
        </p:nvSpPr>
        <p:spPr>
          <a:xfrm>
            <a:off x="6473952" y="520293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41" name="Text 37"/>
          <p:cNvSpPr txBox="1"/>
          <p:nvPr/>
        </p:nvSpPr>
        <p:spPr>
          <a:xfrm>
            <a:off x="6656832" y="51023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노곡고 교사 뇌기능 검사 및 뇌훈련</a:t>
            </a:r>
            <a:endParaRPr lang="en-US" sz="1400" dirty="0"/>
          </a:p>
        </p:txBody>
      </p:sp>
      <p:sp>
        <p:nvSpPr>
          <p:cNvPr id="42" name="Shape 38"/>
          <p:cNvSpPr/>
          <p:nvPr/>
        </p:nvSpPr>
        <p:spPr>
          <a:xfrm>
            <a:off x="548640" y="5669280"/>
            <a:ext cx="11091672" cy="548640"/>
          </a:xfrm>
          <a:prstGeom prst="roundRect">
            <a:avLst>
              <a:gd name="adj" fmla="val 20000"/>
            </a:avLst>
          </a:prstGeom>
          <a:solidFill>
            <a:srgbClr val="F5F9F6"/>
          </a:solidFill>
          <a:ln/>
        </p:spPr>
      </p:sp>
      <p:sp>
        <p:nvSpPr>
          <p:cNvPr id="43" name="Shape 39"/>
          <p:cNvSpPr/>
          <p:nvPr/>
        </p:nvSpPr>
        <p:spPr>
          <a:xfrm>
            <a:off x="731520" y="5733288"/>
            <a:ext cx="420624" cy="42062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82" y="5842650"/>
            <a:ext cx="201900" cy="201900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1325880" y="56692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과학적 분석과 두뇌훈련으로 성장과 변화를 지원했습니다.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2020년 뇌기능검사 및 치매예방 실적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한 해 동안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총 33건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의 진로적성 교육활동과 뇌기능검사·훈련을 운영했습니다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37947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691640"/>
            <a:ext cx="5440680" cy="109728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/>
        </p:spPr>
      </p:sp>
      <p:sp>
        <p:nvSpPr>
          <p:cNvPr id="6" name="Shape 4"/>
          <p:cNvSpPr/>
          <p:nvPr/>
        </p:nvSpPr>
        <p:spPr>
          <a:xfrm>
            <a:off x="822960" y="1947672"/>
            <a:ext cx="585216" cy="585216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116" y="2099828"/>
            <a:ext cx="280904" cy="28090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0020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F3D2B"/>
                </a:solidFill>
              </a:rPr>
              <a:t>진로적성검사 교육활동</a:t>
            </a:r>
            <a:endParaRPr lang="en-US" sz="1700" dirty="0"/>
          </a:p>
        </p:txBody>
      </p:sp>
      <p:sp>
        <p:nvSpPr>
          <p:cNvPr id="9" name="Text 6"/>
          <p:cNvSpPr txBox="1"/>
          <p:nvPr/>
        </p:nvSpPr>
        <p:spPr>
          <a:xfrm>
            <a:off x="4114800" y="178308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rgbClr val="17885A"/>
                </a:solidFill>
              </a:rPr>
              <a:t>14</a:t>
            </a:r>
            <a:pPr algn="r" indent="0" marL="0">
              <a:buNone/>
            </a:pPr>
            <a:r>
              <a:rPr lang="en-US" sz="1800" b="1" dirty="0">
                <a:solidFill>
                  <a:srgbClr val="17885A"/>
                </a:solidFill>
              </a:rPr>
              <a:t> 건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822960" y="29443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8A9A92"/>
                </a:solidFill>
              </a:rPr>
              <a:t>주요 사례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822960" y="337413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05840" y="32735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김제지역 초·중학교 교사 진로적성검사 및 연수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822960" y="373989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1005840" y="363931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명지중 진로적성검사 및 뇌교육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822960" y="410565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1005840" y="400507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성산중 1·2·3학년 진로적성 분석 및 상담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822960" y="447141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1005840" y="437083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효목고 3학년 진로적성검사 및 뇌교육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822960" y="483717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1005840" y="4736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양평군 자활생 36명 진로적성검사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822960" y="520293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1005840" y="51023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오산 신입생 40명 진로적성검사 및 뇌교육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6199632" y="1691640"/>
            <a:ext cx="5440680" cy="3794760"/>
          </a:xfrm>
          <a:prstGeom prst="roundRect">
            <a:avLst>
              <a:gd name="adj" fmla="val 289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6199632" y="1691640"/>
            <a:ext cx="5440680" cy="1097280"/>
          </a:xfrm>
          <a:prstGeom prst="roundRect">
            <a:avLst>
              <a:gd name="adj" fmla="val 10000"/>
            </a:avLst>
          </a:prstGeom>
          <a:solidFill>
            <a:srgbClr val="E8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473952" y="1947672"/>
            <a:ext cx="585216" cy="585216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6108" y="2099828"/>
            <a:ext cx="280904" cy="280904"/>
          </a:xfrm>
          <a:prstGeom prst="rect">
            <a:avLst/>
          </a:prstGeom>
        </p:spPr>
      </p:pic>
      <p:sp>
        <p:nvSpPr>
          <p:cNvPr id="27" name="Text 23"/>
          <p:cNvSpPr txBox="1"/>
          <p:nvPr/>
        </p:nvSpPr>
        <p:spPr>
          <a:xfrm>
            <a:off x="7251192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F6DB5"/>
                </a:solidFill>
              </a:rPr>
              <a:t>뇌기능검사 및 치매예방</a:t>
            </a:r>
            <a:endParaRPr lang="en-US" sz="1700" dirty="0"/>
          </a:p>
        </p:txBody>
      </p:sp>
      <p:sp>
        <p:nvSpPr>
          <p:cNvPr id="28" name="Text 24"/>
          <p:cNvSpPr txBox="1"/>
          <p:nvPr/>
        </p:nvSpPr>
        <p:spPr>
          <a:xfrm>
            <a:off x="9765792" y="1783080"/>
            <a:ext cx="1645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4000" b="1" dirty="0">
                <a:solidFill>
                  <a:srgbClr val="2F6DB5"/>
                </a:solidFill>
              </a:rPr>
              <a:t>19</a:t>
            </a:r>
            <a:pPr algn="r" indent="0" marL="0">
              <a:buNone/>
            </a:pPr>
            <a:r>
              <a:rPr lang="en-US" sz="1800" b="1" dirty="0">
                <a:solidFill>
                  <a:srgbClr val="2F6DB5"/>
                </a:solidFill>
              </a:rPr>
              <a:t> 건</a:t>
            </a:r>
            <a:endParaRPr lang="en-US" sz="1400" dirty="0"/>
          </a:p>
        </p:txBody>
      </p:sp>
      <p:sp>
        <p:nvSpPr>
          <p:cNvPr id="29" name="Text 25"/>
          <p:cNvSpPr txBox="1"/>
          <p:nvPr/>
        </p:nvSpPr>
        <p:spPr>
          <a:xfrm>
            <a:off x="6473952" y="294436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8A9A92"/>
                </a:solidFill>
              </a:rPr>
              <a:t>주요 사례</a:t>
            </a:r>
            <a:endParaRPr lang="en-US" sz="1200" dirty="0"/>
          </a:p>
        </p:txBody>
      </p:sp>
      <p:sp>
        <p:nvSpPr>
          <p:cNvPr id="30" name="Shape 26"/>
          <p:cNvSpPr/>
          <p:nvPr/>
        </p:nvSpPr>
        <p:spPr>
          <a:xfrm>
            <a:off x="6473952" y="337413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6656832" y="32735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광주지역 초등학교 교사 뇌기능 검사 및 뇌훈련 연수</a:t>
            </a:r>
            <a:endParaRPr lang="en-US" sz="1400" dirty="0"/>
          </a:p>
        </p:txBody>
      </p:sp>
      <p:sp>
        <p:nvSpPr>
          <p:cNvPr id="32" name="Shape 28"/>
          <p:cNvSpPr/>
          <p:nvPr/>
        </p:nvSpPr>
        <p:spPr>
          <a:xfrm>
            <a:off x="6473952" y="373989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6656832" y="363931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이동초 뉴로피드백 단체훈련 시스템 설치 및 두뇌훈련</a:t>
            </a:r>
            <a:endParaRPr lang="en-US" sz="1400" dirty="0"/>
          </a:p>
        </p:txBody>
      </p:sp>
      <p:sp>
        <p:nvSpPr>
          <p:cNvPr id="34" name="Shape 30"/>
          <p:cNvSpPr/>
          <p:nvPr/>
        </p:nvSpPr>
        <p:spPr>
          <a:xfrm>
            <a:off x="6473952" y="410565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5" name="Text 31"/>
          <p:cNvSpPr txBox="1"/>
          <p:nvPr/>
        </p:nvSpPr>
        <p:spPr>
          <a:xfrm>
            <a:off x="6656832" y="400507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포천 노인 뇌훈련 전용 뉴로피드백 시스템 설치</a:t>
            </a:r>
            <a:endParaRPr lang="en-US" sz="1400" dirty="0"/>
          </a:p>
        </p:txBody>
      </p:sp>
      <p:sp>
        <p:nvSpPr>
          <p:cNvPr id="36" name="Shape 32"/>
          <p:cNvSpPr/>
          <p:nvPr/>
        </p:nvSpPr>
        <p:spPr>
          <a:xfrm>
            <a:off x="6473952" y="447141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6656832" y="437083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의정부 치매군 전용 뉴로피드백 단체훈련 시스템 설치</a:t>
            </a:r>
            <a:endParaRPr lang="en-US" sz="1400" dirty="0"/>
          </a:p>
        </p:txBody>
      </p:sp>
      <p:sp>
        <p:nvSpPr>
          <p:cNvPr id="38" name="Shape 34"/>
          <p:cNvSpPr/>
          <p:nvPr/>
        </p:nvSpPr>
        <p:spPr>
          <a:xfrm>
            <a:off x="6473952" y="483717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9" name="Text 35"/>
          <p:cNvSpPr txBox="1"/>
          <p:nvPr/>
        </p:nvSpPr>
        <p:spPr>
          <a:xfrm>
            <a:off x="6656832" y="473659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대원초 뇌기능검사 및 뇌훈련</a:t>
            </a:r>
            <a:endParaRPr lang="en-US" sz="1400" dirty="0"/>
          </a:p>
        </p:txBody>
      </p:sp>
      <p:sp>
        <p:nvSpPr>
          <p:cNvPr id="40" name="Shape 36"/>
          <p:cNvSpPr/>
          <p:nvPr/>
        </p:nvSpPr>
        <p:spPr>
          <a:xfrm>
            <a:off x="6473952" y="520293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41" name="Text 37"/>
          <p:cNvSpPr txBox="1"/>
          <p:nvPr/>
        </p:nvSpPr>
        <p:spPr>
          <a:xfrm>
            <a:off x="6656832" y="5102352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A22"/>
                </a:solidFill>
              </a:rPr>
              <a:t>지역 보건소 뉴로피드백 시스템 설치 및 뇌훈련</a:t>
            </a:r>
            <a:endParaRPr lang="en-US" sz="1400" dirty="0"/>
          </a:p>
        </p:txBody>
      </p:sp>
      <p:sp>
        <p:nvSpPr>
          <p:cNvPr id="42" name="Shape 38"/>
          <p:cNvSpPr/>
          <p:nvPr/>
        </p:nvSpPr>
        <p:spPr>
          <a:xfrm>
            <a:off x="548640" y="5669280"/>
            <a:ext cx="11091672" cy="548640"/>
          </a:xfrm>
          <a:prstGeom prst="roundRect">
            <a:avLst>
              <a:gd name="adj" fmla="val 20000"/>
            </a:avLst>
          </a:prstGeom>
          <a:solidFill>
            <a:srgbClr val="F5F9F6"/>
          </a:solidFill>
          <a:ln/>
        </p:spPr>
      </p:sp>
      <p:sp>
        <p:nvSpPr>
          <p:cNvPr id="43" name="Shape 39"/>
          <p:cNvSpPr/>
          <p:nvPr/>
        </p:nvSpPr>
        <p:spPr>
          <a:xfrm>
            <a:off x="731520" y="5733288"/>
            <a:ext cx="420624" cy="42062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82" y="5842650"/>
            <a:ext cx="201900" cy="201900"/>
          </a:xfrm>
          <a:prstGeom prst="rect">
            <a:avLst/>
          </a:prstGeom>
        </p:spPr>
      </p:pic>
      <p:sp>
        <p:nvSpPr>
          <p:cNvPr id="45" name="Text 40"/>
          <p:cNvSpPr txBox="1"/>
          <p:nvPr/>
        </p:nvSpPr>
        <p:spPr>
          <a:xfrm>
            <a:off x="1325880" y="566928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F3D2B"/>
                </a:solidFill>
              </a:rPr>
              <a:t>뇌기능검사와 맞춤형 뇌훈련을 통해 지역사회와 함께 건강한 미래를 만들어갑니다.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2021 ~ 2022년 뇌기능검사 및 두뇌인지 프로그램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학교·복지관·아동센터에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뉴로피드백 단체훈련 시스템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을 설치하고 두뇌인지 프로그램을 운영했습니다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01952"/>
            <a:ext cx="1828800" cy="384048"/>
          </a:xfrm>
          <a:prstGeom prst="roundRect">
            <a:avLst>
              <a:gd name="adj" fmla="val 119048"/>
            </a:avLst>
          </a:prstGeom>
          <a:solidFill>
            <a:srgbClr val="17885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1901952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2021년 주요 실적</a:t>
            </a:r>
            <a:endParaRPr lang="en-US" sz="14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0" y="1920240"/>
            <a:ext cx="347472" cy="347472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822960" y="2706624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005840" y="2606040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창원 금강노인종합복지관 치매검사·두뇌인지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822960" y="3200400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05840" y="3099816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양서초 뉴로피드백 시스템 설치 · 60시간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822960" y="369417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05840" y="3593592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포항 양덕초 단체훈련 시스템 설치 · 60시간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822960" y="4187952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1005840" y="4087368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포은중 뇌기능검사·두뇌인지 70시간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822960" y="4681728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1005840" y="4581144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영천중 BCI 챌린지 진로특강·적성상담</a:t>
            </a:r>
            <a:endParaRPr lang="en-US" sz="1500" dirty="0"/>
          </a:p>
        </p:txBody>
      </p:sp>
      <p:sp>
        <p:nvSpPr>
          <p:cNvPr id="18" name="Shape 15"/>
          <p:cNvSpPr/>
          <p:nvPr/>
        </p:nvSpPr>
        <p:spPr>
          <a:xfrm>
            <a:off x="822960" y="5175504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1005840" y="5074920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영천고 단체훈련 시스템 설치 · 20시간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822960" y="5669280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1005840" y="5568696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안동 경안여중 뇌기능 분석 진로적성 상담</a:t>
            </a:r>
            <a:endParaRPr lang="en-US" sz="1500" dirty="0"/>
          </a:p>
        </p:txBody>
      </p:sp>
      <p:sp>
        <p:nvSpPr>
          <p:cNvPr id="22" name="Shape 19"/>
          <p:cNvSpPr/>
          <p:nvPr/>
        </p:nvSpPr>
        <p:spPr>
          <a:xfrm>
            <a:off x="6199632" y="1691640"/>
            <a:ext cx="5440680" cy="448056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6473952" y="1901952"/>
            <a:ext cx="1828800" cy="384048"/>
          </a:xfrm>
          <a:prstGeom prst="roundRect">
            <a:avLst>
              <a:gd name="adj" fmla="val 119048"/>
            </a:avLst>
          </a:prstGeom>
          <a:solidFill>
            <a:srgbClr val="2F6DB5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6473952" y="1901952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2022년 주요 실적</a:t>
            </a:r>
            <a:endParaRPr lang="en-US" sz="1400" dirty="0"/>
          </a:p>
        </p:txBody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0232" y="1920240"/>
            <a:ext cx="347472" cy="347472"/>
          </a:xfrm>
          <a:prstGeom prst="rect">
            <a:avLst/>
          </a:prstGeom>
        </p:spPr>
      </p:pic>
      <p:sp>
        <p:nvSpPr>
          <p:cNvPr id="26" name="Shape 22"/>
          <p:cNvSpPr/>
          <p:nvPr/>
        </p:nvSpPr>
        <p:spPr>
          <a:xfrm>
            <a:off x="6473952" y="2706624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7" name="Text 23"/>
          <p:cNvSpPr txBox="1"/>
          <p:nvPr/>
        </p:nvSpPr>
        <p:spPr>
          <a:xfrm>
            <a:off x="6656832" y="2606040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창원 금강노인종합복지관 치매검사·뇌훈련</a:t>
            </a:r>
            <a:endParaRPr lang="en-US" sz="1500" dirty="0"/>
          </a:p>
        </p:txBody>
      </p:sp>
      <p:sp>
        <p:nvSpPr>
          <p:cNvPr id="28" name="Shape 24"/>
          <p:cNvSpPr/>
          <p:nvPr/>
        </p:nvSpPr>
        <p:spPr>
          <a:xfrm>
            <a:off x="6473952" y="3200400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6656832" y="3099816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영신중 Wee클래스 두뇌인지 14시간</a:t>
            </a:r>
            <a:endParaRPr lang="en-US" sz="1500" dirty="0"/>
          </a:p>
        </p:txBody>
      </p:sp>
      <p:sp>
        <p:nvSpPr>
          <p:cNvPr id="30" name="Shape 26"/>
          <p:cNvSpPr/>
          <p:nvPr/>
        </p:nvSpPr>
        <p:spPr>
          <a:xfrm>
            <a:off x="6473952" y="369417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6656832" y="3593592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영신중 단체훈련 시스템 설치 · 20시간</a:t>
            </a:r>
            <a:endParaRPr lang="en-US" sz="1500" dirty="0"/>
          </a:p>
        </p:txBody>
      </p:sp>
      <p:sp>
        <p:nvSpPr>
          <p:cNvPr id="32" name="Shape 28"/>
          <p:cNvSpPr/>
          <p:nvPr/>
        </p:nvSpPr>
        <p:spPr>
          <a:xfrm>
            <a:off x="6473952" y="4187952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3" name="Text 29"/>
          <p:cNvSpPr txBox="1"/>
          <p:nvPr/>
        </p:nvSpPr>
        <p:spPr>
          <a:xfrm>
            <a:off x="6656832" y="4087368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초등학교 BCI 챌린지 진로특강·적성상담</a:t>
            </a:r>
            <a:endParaRPr lang="en-US" sz="1500" dirty="0"/>
          </a:p>
        </p:txBody>
      </p:sp>
      <p:sp>
        <p:nvSpPr>
          <p:cNvPr id="34" name="Shape 30"/>
          <p:cNvSpPr/>
          <p:nvPr/>
        </p:nvSpPr>
        <p:spPr>
          <a:xfrm>
            <a:off x="6473952" y="4681728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5" name="Text 31"/>
          <p:cNvSpPr txBox="1"/>
          <p:nvPr/>
        </p:nvSpPr>
        <p:spPr>
          <a:xfrm>
            <a:off x="6656832" y="4581144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대해초·대도초 뇌기능검사·두뇌인지</a:t>
            </a:r>
            <a:endParaRPr lang="en-US" sz="1500" dirty="0"/>
          </a:p>
        </p:txBody>
      </p:sp>
      <p:sp>
        <p:nvSpPr>
          <p:cNvPr id="36" name="Shape 32"/>
          <p:cNvSpPr/>
          <p:nvPr/>
        </p:nvSpPr>
        <p:spPr>
          <a:xfrm>
            <a:off x="6473952" y="5175504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7" name="Text 33"/>
          <p:cNvSpPr txBox="1"/>
          <p:nvPr/>
        </p:nvSpPr>
        <p:spPr>
          <a:xfrm>
            <a:off x="6656832" y="5074920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포항 남구 청소년 문화재단 30시간</a:t>
            </a:r>
            <a:endParaRPr lang="en-US" sz="1500" dirty="0"/>
          </a:p>
        </p:txBody>
      </p:sp>
      <p:sp>
        <p:nvSpPr>
          <p:cNvPr id="38" name="Shape 34"/>
          <p:cNvSpPr/>
          <p:nvPr/>
        </p:nvSpPr>
        <p:spPr>
          <a:xfrm>
            <a:off x="6473952" y="5669280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39" name="Text 35"/>
          <p:cNvSpPr txBox="1"/>
          <p:nvPr/>
        </p:nvSpPr>
        <p:spPr>
          <a:xfrm>
            <a:off x="6656832" y="5568696"/>
            <a:ext cx="47548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B2A22"/>
                </a:solidFill>
              </a:rPr>
              <a:t>신체장애 뇌기능검사·두뇌인지 20시간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2023 ~ 2024년 BCI 챌린지 · AI 뇌파 진로특강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진로특강과 뇌파기반 상담을 넘어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지자체·청소년 기관 연계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와 두뇌인지 인프라 구축으로 확대했습니다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43000" cy="2103120"/>
          </a:xfrm>
          <a:prstGeom prst="roundRect">
            <a:avLst>
              <a:gd name="adj" fmla="val 9600"/>
            </a:avLst>
          </a:prstGeom>
          <a:solidFill>
            <a:srgbClr val="17885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1691640"/>
            <a:ext cx="1143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2023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1874520" y="1691640"/>
            <a:ext cx="3136392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2057400" y="1874520"/>
            <a:ext cx="420624" cy="42062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6762" y="1983882"/>
            <a:ext cx="201900" cy="2019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2587752" y="18562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BCI 챌린지 진로특강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2075688" y="2615184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2258568" y="2514600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초·중학교 8곳 진로특강·적성상담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2075688" y="3017520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2258568" y="2916936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송정초·대흥초·송곡초·신광초 등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2075688" y="341985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2258568" y="3319272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구미 인덕초·영양 석보중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5166360" y="1691640"/>
            <a:ext cx="3136392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5349240" y="1874520"/>
            <a:ext cx="420624" cy="420624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8602" y="1983882"/>
            <a:ext cx="201900" cy="20190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5879592" y="18562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뇌파기반 진로적성 상담</a:t>
            </a:r>
            <a:endParaRPr lang="en-US" sz="1500" dirty="0"/>
          </a:p>
        </p:txBody>
      </p:sp>
      <p:sp>
        <p:nvSpPr>
          <p:cNvPr id="20" name="Shape 16"/>
          <p:cNvSpPr/>
          <p:nvPr/>
        </p:nvSpPr>
        <p:spPr>
          <a:xfrm>
            <a:off x="5367528" y="2615184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5550408" y="2514600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구포중·명호중·낙동중</a:t>
            </a:r>
            <a:endParaRPr lang="en-US" sz="1300" dirty="0"/>
          </a:p>
        </p:txBody>
      </p:sp>
      <p:sp>
        <p:nvSpPr>
          <p:cNvPr id="22" name="Shape 18"/>
          <p:cNvSpPr/>
          <p:nvPr/>
        </p:nvSpPr>
        <p:spPr>
          <a:xfrm>
            <a:off x="5367528" y="3017520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5550408" y="2916936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안동 경안여중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5367528" y="341985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25" name="Text 21"/>
          <p:cNvSpPr txBox="1"/>
          <p:nvPr/>
        </p:nvSpPr>
        <p:spPr>
          <a:xfrm>
            <a:off x="5550408" y="3319272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부산 영산고</a:t>
            </a:r>
            <a:endParaRPr lang="en-US" sz="1300" dirty="0"/>
          </a:p>
        </p:txBody>
      </p:sp>
      <p:sp>
        <p:nvSpPr>
          <p:cNvPr id="26" name="Shape 22"/>
          <p:cNvSpPr/>
          <p:nvPr/>
        </p:nvSpPr>
        <p:spPr>
          <a:xfrm>
            <a:off x="8458200" y="1691640"/>
            <a:ext cx="3136392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8641080" y="1874520"/>
            <a:ext cx="420624" cy="420624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2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0442" y="1983882"/>
            <a:ext cx="201900" cy="201900"/>
          </a:xfrm>
          <a:prstGeom prst="rect">
            <a:avLst/>
          </a:prstGeom>
        </p:spPr>
      </p:pic>
      <p:sp>
        <p:nvSpPr>
          <p:cNvPr id="29" name="Text 24"/>
          <p:cNvSpPr txBox="1"/>
          <p:nvPr/>
        </p:nvSpPr>
        <p:spPr>
          <a:xfrm>
            <a:off x="9171432" y="18562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뇌기능검사·두뇌인지</a:t>
            </a:r>
            <a:endParaRPr lang="en-US" sz="1500" dirty="0"/>
          </a:p>
        </p:txBody>
      </p:sp>
      <p:sp>
        <p:nvSpPr>
          <p:cNvPr id="30" name="Shape 25"/>
          <p:cNvSpPr/>
          <p:nvPr/>
        </p:nvSpPr>
        <p:spPr>
          <a:xfrm>
            <a:off x="8659368" y="2615184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1" name="Text 26"/>
          <p:cNvSpPr txBox="1"/>
          <p:nvPr/>
        </p:nvSpPr>
        <p:spPr>
          <a:xfrm>
            <a:off x="8842248" y="2514600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대도초 10시간 · 신체장애 20시간</a:t>
            </a:r>
            <a:endParaRPr lang="en-US" sz="1300" dirty="0"/>
          </a:p>
        </p:txBody>
      </p:sp>
      <p:sp>
        <p:nvSpPr>
          <p:cNvPr id="32" name="Shape 27"/>
          <p:cNvSpPr/>
          <p:nvPr/>
        </p:nvSpPr>
        <p:spPr>
          <a:xfrm>
            <a:off x="8659368" y="3017520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8842248" y="2916936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포항 남구 청소년 문화재단 15시간</a:t>
            </a:r>
            <a:endParaRPr lang="en-US" sz="1300" dirty="0"/>
          </a:p>
        </p:txBody>
      </p:sp>
      <p:sp>
        <p:nvSpPr>
          <p:cNvPr id="34" name="Shape 29"/>
          <p:cNvSpPr/>
          <p:nvPr/>
        </p:nvSpPr>
        <p:spPr>
          <a:xfrm>
            <a:off x="8659368" y="3419856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8842248" y="3319272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동해·하동 아동센터 각 10시간</a:t>
            </a:r>
            <a:endParaRPr lang="en-US" sz="1300" dirty="0"/>
          </a:p>
        </p:txBody>
      </p:sp>
      <p:sp>
        <p:nvSpPr>
          <p:cNvPr id="36" name="Shape 31"/>
          <p:cNvSpPr/>
          <p:nvPr/>
        </p:nvSpPr>
        <p:spPr>
          <a:xfrm>
            <a:off x="548640" y="3977640"/>
            <a:ext cx="1143000" cy="2103120"/>
          </a:xfrm>
          <a:prstGeom prst="roundRect">
            <a:avLst>
              <a:gd name="adj" fmla="val 9600"/>
            </a:avLst>
          </a:prstGeom>
          <a:solidFill>
            <a:srgbClr val="2F6DB5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548640" y="3977640"/>
            <a:ext cx="11430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2024</a:t>
            </a:r>
            <a:endParaRPr lang="en-US" sz="2400" dirty="0"/>
          </a:p>
        </p:txBody>
      </p:sp>
      <p:sp>
        <p:nvSpPr>
          <p:cNvPr id="38" name="Shape 33"/>
          <p:cNvSpPr/>
          <p:nvPr/>
        </p:nvSpPr>
        <p:spPr>
          <a:xfrm>
            <a:off x="1874520" y="3977640"/>
            <a:ext cx="3136392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9" name="Shape 34"/>
          <p:cNvSpPr/>
          <p:nvPr/>
        </p:nvSpPr>
        <p:spPr>
          <a:xfrm>
            <a:off x="2057400" y="4160520"/>
            <a:ext cx="420624" cy="420624"/>
          </a:xfrm>
          <a:prstGeom prst="ellipse">
            <a:avLst/>
          </a:prstGeom>
          <a:solidFill>
            <a:srgbClr val="17885A"/>
          </a:solidFill>
          <a:ln/>
        </p:spPr>
      </p:sp>
      <p:pic>
        <p:nvPicPr>
          <p:cNvPr id="4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6762" y="4269882"/>
            <a:ext cx="201900" cy="201900"/>
          </a:xfrm>
          <a:prstGeom prst="rect">
            <a:avLst/>
          </a:prstGeom>
        </p:spPr>
      </p:pic>
      <p:sp>
        <p:nvSpPr>
          <p:cNvPr id="41" name="Text 35"/>
          <p:cNvSpPr txBox="1"/>
          <p:nvPr/>
        </p:nvSpPr>
        <p:spPr>
          <a:xfrm>
            <a:off x="2587752" y="41422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BCI · AI 뇌파 진로특강</a:t>
            </a:r>
            <a:endParaRPr lang="en-US" sz="1500" dirty="0"/>
          </a:p>
        </p:txBody>
      </p:sp>
      <p:sp>
        <p:nvSpPr>
          <p:cNvPr id="42" name="Shape 36"/>
          <p:cNvSpPr/>
          <p:nvPr/>
        </p:nvSpPr>
        <p:spPr>
          <a:xfrm>
            <a:off x="2075688" y="4901184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43" name="Text 37"/>
          <p:cNvSpPr txBox="1"/>
          <p:nvPr/>
        </p:nvSpPr>
        <p:spPr>
          <a:xfrm>
            <a:off x="2258568" y="4800600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수도권·경북권 초·중·고 15개교 특강</a:t>
            </a:r>
            <a:endParaRPr lang="en-US" sz="1300" dirty="0"/>
          </a:p>
        </p:txBody>
      </p:sp>
      <p:sp>
        <p:nvSpPr>
          <p:cNvPr id="44" name="Shape 38"/>
          <p:cNvSpPr/>
          <p:nvPr/>
        </p:nvSpPr>
        <p:spPr>
          <a:xfrm>
            <a:off x="2075688" y="5303520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45" name="Text 39"/>
          <p:cNvSpPr txBox="1"/>
          <p:nvPr/>
        </p:nvSpPr>
        <p:spPr>
          <a:xfrm>
            <a:off x="2258568" y="5202936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초등 맞춤형 AI 뇌파 진로적성 분석</a:t>
            </a:r>
            <a:endParaRPr lang="en-US" sz="1300" dirty="0"/>
          </a:p>
        </p:txBody>
      </p:sp>
      <p:sp>
        <p:nvSpPr>
          <p:cNvPr id="46" name="Shape 40"/>
          <p:cNvSpPr/>
          <p:nvPr/>
        </p:nvSpPr>
        <p:spPr>
          <a:xfrm>
            <a:off x="2075688" y="5705856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47" name="Text 41"/>
          <p:cNvSpPr txBox="1"/>
          <p:nvPr/>
        </p:nvSpPr>
        <p:spPr>
          <a:xfrm>
            <a:off x="2258568" y="5605272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교원·학부모 AI 뇌파 리더십 특강</a:t>
            </a:r>
            <a:endParaRPr lang="en-US" sz="1300" dirty="0"/>
          </a:p>
        </p:txBody>
      </p:sp>
      <p:sp>
        <p:nvSpPr>
          <p:cNvPr id="48" name="Shape 42"/>
          <p:cNvSpPr/>
          <p:nvPr/>
        </p:nvSpPr>
        <p:spPr>
          <a:xfrm>
            <a:off x="5166360" y="3977640"/>
            <a:ext cx="3136392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49" name="Shape 43"/>
          <p:cNvSpPr/>
          <p:nvPr/>
        </p:nvSpPr>
        <p:spPr>
          <a:xfrm>
            <a:off x="5349240" y="4160520"/>
            <a:ext cx="420624" cy="420624"/>
          </a:xfrm>
          <a:prstGeom prst="ellipse">
            <a:avLst/>
          </a:prstGeom>
          <a:solidFill>
            <a:srgbClr val="2F6DB5"/>
          </a:solidFill>
          <a:ln/>
        </p:spPr>
      </p:sp>
      <p:pic>
        <p:nvPicPr>
          <p:cNvPr id="5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602" y="4269882"/>
            <a:ext cx="201900" cy="201900"/>
          </a:xfrm>
          <a:prstGeom prst="rect">
            <a:avLst/>
          </a:prstGeom>
        </p:spPr>
      </p:pic>
      <p:sp>
        <p:nvSpPr>
          <p:cNvPr id="51" name="Text 44"/>
          <p:cNvSpPr txBox="1"/>
          <p:nvPr/>
        </p:nvSpPr>
        <p:spPr>
          <a:xfrm>
            <a:off x="5879592" y="41422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청소년·지자체 연계 상담</a:t>
            </a:r>
            <a:endParaRPr lang="en-US" sz="1500" dirty="0"/>
          </a:p>
        </p:txBody>
      </p:sp>
      <p:sp>
        <p:nvSpPr>
          <p:cNvPr id="52" name="Shape 45"/>
          <p:cNvSpPr/>
          <p:nvPr/>
        </p:nvSpPr>
        <p:spPr>
          <a:xfrm>
            <a:off x="5367528" y="4901184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53" name="Text 46"/>
          <p:cNvSpPr txBox="1"/>
          <p:nvPr/>
        </p:nvSpPr>
        <p:spPr>
          <a:xfrm>
            <a:off x="5550408" y="4800600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청소년 수련관 연계 뇌파 진로상담</a:t>
            </a:r>
            <a:endParaRPr lang="en-US" sz="1300" dirty="0"/>
          </a:p>
        </p:txBody>
      </p:sp>
      <p:sp>
        <p:nvSpPr>
          <p:cNvPr id="54" name="Shape 47"/>
          <p:cNvSpPr/>
          <p:nvPr/>
        </p:nvSpPr>
        <p:spPr>
          <a:xfrm>
            <a:off x="5367528" y="5303520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55" name="Text 48"/>
          <p:cNvSpPr txBox="1"/>
          <p:nvPr/>
        </p:nvSpPr>
        <p:spPr>
          <a:xfrm>
            <a:off x="5550408" y="5202936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Wee센터 연계 심리상담·뇌파 진단</a:t>
            </a:r>
            <a:endParaRPr lang="en-US" sz="1300" dirty="0"/>
          </a:p>
        </p:txBody>
      </p:sp>
      <p:sp>
        <p:nvSpPr>
          <p:cNvPr id="56" name="Shape 49"/>
          <p:cNvSpPr/>
          <p:nvPr/>
        </p:nvSpPr>
        <p:spPr>
          <a:xfrm>
            <a:off x="5367528" y="5705856"/>
            <a:ext cx="82296" cy="82296"/>
          </a:xfrm>
          <a:prstGeom prst="ellipse">
            <a:avLst/>
          </a:prstGeom>
          <a:solidFill>
            <a:srgbClr val="2F6DB5"/>
          </a:solidFill>
          <a:ln/>
        </p:spPr>
      </p:sp>
      <p:sp>
        <p:nvSpPr>
          <p:cNvPr id="57" name="Text 50"/>
          <p:cNvSpPr txBox="1"/>
          <p:nvPr/>
        </p:nvSpPr>
        <p:spPr>
          <a:xfrm>
            <a:off x="5550408" y="5605272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청소년 복지재단 두뇌건강 컨설팅</a:t>
            </a:r>
            <a:endParaRPr lang="en-US" sz="1300" dirty="0"/>
          </a:p>
        </p:txBody>
      </p:sp>
      <p:sp>
        <p:nvSpPr>
          <p:cNvPr id="58" name="Shape 51"/>
          <p:cNvSpPr/>
          <p:nvPr/>
        </p:nvSpPr>
        <p:spPr>
          <a:xfrm>
            <a:off x="8458200" y="3977640"/>
            <a:ext cx="3136392" cy="2103120"/>
          </a:xfrm>
          <a:prstGeom prst="roundRect">
            <a:avLst>
              <a:gd name="adj" fmla="val 521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9" name="Shape 52"/>
          <p:cNvSpPr/>
          <p:nvPr/>
        </p:nvSpPr>
        <p:spPr>
          <a:xfrm>
            <a:off x="8641080" y="4160520"/>
            <a:ext cx="420624" cy="420624"/>
          </a:xfrm>
          <a:prstGeom prst="ellipse">
            <a:avLst/>
          </a:prstGeom>
          <a:solidFill>
            <a:srgbClr val="4652C8"/>
          </a:solidFill>
          <a:ln/>
        </p:spPr>
      </p:sp>
      <p:pic>
        <p:nvPicPr>
          <p:cNvPr id="6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0442" y="4269882"/>
            <a:ext cx="201900" cy="201900"/>
          </a:xfrm>
          <a:prstGeom prst="rect">
            <a:avLst/>
          </a:prstGeom>
        </p:spPr>
      </p:pic>
      <p:sp>
        <p:nvSpPr>
          <p:cNvPr id="61" name="Text 53"/>
          <p:cNvSpPr txBox="1"/>
          <p:nvPr/>
        </p:nvSpPr>
        <p:spPr>
          <a:xfrm>
            <a:off x="9171432" y="41422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22"/>
                </a:solidFill>
              </a:rPr>
              <a:t>두뇌인지 인프라 구축</a:t>
            </a:r>
            <a:endParaRPr lang="en-US" sz="1500" dirty="0"/>
          </a:p>
        </p:txBody>
      </p:sp>
      <p:sp>
        <p:nvSpPr>
          <p:cNvPr id="62" name="Shape 54"/>
          <p:cNvSpPr/>
          <p:nvPr/>
        </p:nvSpPr>
        <p:spPr>
          <a:xfrm>
            <a:off x="8659368" y="4901184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63" name="Text 55"/>
          <p:cNvSpPr txBox="1"/>
          <p:nvPr/>
        </p:nvSpPr>
        <p:spPr>
          <a:xfrm>
            <a:off x="8842248" y="4800600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노인종합복지관 뇌기능검사·인지강화</a:t>
            </a:r>
            <a:endParaRPr lang="en-US" sz="1300" dirty="0"/>
          </a:p>
        </p:txBody>
      </p:sp>
      <p:sp>
        <p:nvSpPr>
          <p:cNvPr id="64" name="Shape 56"/>
          <p:cNvSpPr/>
          <p:nvPr/>
        </p:nvSpPr>
        <p:spPr>
          <a:xfrm>
            <a:off x="8659368" y="5303520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65" name="Text 57"/>
          <p:cNvSpPr txBox="1"/>
          <p:nvPr/>
        </p:nvSpPr>
        <p:spPr>
          <a:xfrm>
            <a:off x="8842248" y="5202936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아동센터 단체 뉴로피드백 인프라</a:t>
            </a:r>
            <a:endParaRPr lang="en-US" sz="1300" dirty="0"/>
          </a:p>
        </p:txBody>
      </p:sp>
      <p:sp>
        <p:nvSpPr>
          <p:cNvPr id="66" name="Shape 58"/>
          <p:cNvSpPr/>
          <p:nvPr/>
        </p:nvSpPr>
        <p:spPr>
          <a:xfrm>
            <a:off x="8659368" y="5705856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67" name="Text 59"/>
          <p:cNvSpPr txBox="1"/>
          <p:nvPr/>
        </p:nvSpPr>
        <p:spPr>
          <a:xfrm>
            <a:off x="8842248" y="5605272"/>
            <a:ext cx="2697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B2A22"/>
                </a:solidFill>
              </a:rPr>
              <a:t>장애인 복지시설 맞춤형 검사·훈련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84048"/>
            <a:ext cx="1109167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BPS 진로설계 아카데미 운영 실적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60704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청소년 적성성향 분석(BPS)을 통한 진로설계 — 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일반학교 575명 · 특수학교 12명</a:t>
            </a:r>
            <a:pPr indent="0" marL="0">
              <a:buNone/>
            </a:pPr>
            <a:r>
              <a:rPr lang="en-US" sz="1600" dirty="0">
                <a:solidFill>
                  <a:srgbClr val="5B6B63"/>
                </a:solidFill>
              </a:rPr>
              <a:t> 참여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1901952"/>
            <a:ext cx="1463040" cy="329184"/>
          </a:xfrm>
          <a:prstGeom prst="roundRect">
            <a:avLst>
              <a:gd name="adj" fmla="val 138889"/>
            </a:avLst>
          </a:prstGeom>
          <a:solidFill>
            <a:srgbClr val="17885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22960" y="19019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일반학교 대상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33172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0F3D2B"/>
                </a:solidFill>
              </a:rPr>
              <a:t>진로설계 및 미래핵심역량 강화 아카데미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822960" y="2880360"/>
            <a:ext cx="384048" cy="38404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822960" y="2880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01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1353312" y="28346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뇌기반 진로·적성 분석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353312" y="31089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BPS 적성성향 · 학습성향 · 행동특성 분석, 개인별 리포트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502152"/>
            <a:ext cx="384048" cy="38404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822960" y="3502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02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1353312" y="345643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진로설계 및 역량 강화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1353312" y="373075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자기이해·진로탐색, 의사소통·문제해결·창의력·협업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123944"/>
            <a:ext cx="384048" cy="384048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822960" y="4123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03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1353312" y="407822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맞춤형 상담 및 피드백</a:t>
            </a:r>
            <a:endParaRPr lang="en-US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353312" y="435254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1:1 진로 코칭, 진로·학습·심리 종합 피드백, 사후관리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22960" y="4754880"/>
            <a:ext cx="4892040" cy="1261872"/>
          </a:xfrm>
          <a:prstGeom prst="roundRect">
            <a:avLst>
              <a:gd name="adj" fmla="val 8696"/>
            </a:avLst>
          </a:prstGeom>
          <a:solidFill>
            <a:srgbClr val="E6F4EC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60120" y="480060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7885A"/>
                </a:solidFill>
              </a:rPr>
              <a:t>575</a:t>
            </a:r>
            <a:pPr indent="0" marL="0">
              <a:buNone/>
            </a:pPr>
            <a:r>
              <a:rPr lang="en-US" sz="1600" b="1" dirty="0">
                <a:solidFill>
                  <a:srgbClr val="17885A"/>
                </a:solidFill>
              </a:rPr>
              <a:t>명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960120" y="54406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총 참여 학생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2514600" y="4992624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2697480" y="4892040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2025.11  경민IT고등학교 347명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2514600" y="5321808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2697480" y="5221224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2026. 1  경민고등학교 30명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2514600" y="5650992"/>
            <a:ext cx="82296" cy="82296"/>
          </a:xfrm>
          <a:prstGeom prst="ellipse">
            <a:avLst/>
          </a:prstGeom>
          <a:solidFill>
            <a:srgbClr val="17885A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2697480" y="5550408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2026. 7  광탄중 60 · 광탄고 108 · 다산고 30명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199632" y="1691640"/>
            <a:ext cx="5440680" cy="45262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5400000">
              <a:srgbClr val="000000">
                <a:alpha val="8000"/>
              </a:srgbClr>
            </a:outerShdw>
          </a:effectLst>
        </p:spPr>
      </p:sp>
      <p:sp>
        <p:nvSpPr>
          <p:cNvPr id="30" name="Shape 28"/>
          <p:cNvSpPr/>
          <p:nvPr/>
        </p:nvSpPr>
        <p:spPr>
          <a:xfrm>
            <a:off x="6473952" y="1901952"/>
            <a:ext cx="1463040" cy="329184"/>
          </a:xfrm>
          <a:prstGeom prst="roundRect">
            <a:avLst>
              <a:gd name="adj" fmla="val 138889"/>
            </a:avLst>
          </a:prstGeom>
          <a:solidFill>
            <a:srgbClr val="4652C8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6473952" y="1901952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특수학교 대상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6473952" y="2331720"/>
            <a:ext cx="49377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4652C8"/>
                </a:solidFill>
              </a:rPr>
              <a:t>강점발견 진로설계 아카데미</a:t>
            </a:r>
            <a:endParaRPr lang="en-US" sz="1700" dirty="0"/>
          </a:p>
        </p:txBody>
      </p:sp>
      <p:sp>
        <p:nvSpPr>
          <p:cNvPr id="33" name="Shape 31"/>
          <p:cNvSpPr/>
          <p:nvPr/>
        </p:nvSpPr>
        <p:spPr>
          <a:xfrm>
            <a:off x="6473952" y="2880360"/>
            <a:ext cx="384048" cy="384048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473952" y="288036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01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7004304" y="28346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강점발견 및 특성 분석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7004304" y="310896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BPS 기반 강점·잠재역량 발굴, 맞춤형 분석 리포트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473952" y="3502152"/>
            <a:ext cx="384048" cy="384048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473952" y="35021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02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7004304" y="345643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진로탐색 및 역량 강화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7004304" y="373075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사회성·의사소통·자기관리, 직업체험·자립역량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6473952" y="4123944"/>
            <a:ext cx="384048" cy="384048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473952" y="412394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03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7004304" y="407822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B2A22"/>
                </a:solidFill>
              </a:rPr>
              <a:t>맞춤 지원 및 피드백</a:t>
            </a:r>
            <a:endParaRPr lang="en-US" sz="1400" dirty="0"/>
          </a:p>
        </p:txBody>
      </p:sp>
      <p:sp>
        <p:nvSpPr>
          <p:cNvPr id="44" name="Text 42"/>
          <p:cNvSpPr txBox="1"/>
          <p:nvPr/>
        </p:nvSpPr>
        <p:spPr>
          <a:xfrm>
            <a:off x="7004304" y="4352544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개별 진로 코칭, 보호자·교사 연계 상담, 사후관리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6473952" y="4754880"/>
            <a:ext cx="4892040" cy="1261872"/>
          </a:xfrm>
          <a:prstGeom prst="roundRect">
            <a:avLst>
              <a:gd name="adj" fmla="val 8696"/>
            </a:avLst>
          </a:prstGeom>
          <a:solidFill>
            <a:srgbClr val="ECEEFB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611112" y="4800600"/>
            <a:ext cx="1463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4652C8"/>
                </a:solidFill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rgbClr val="4652C8"/>
                </a:solidFill>
              </a:rPr>
              <a:t>명</a:t>
            </a:r>
            <a:endParaRPr lang="en-US" sz="1400" dirty="0"/>
          </a:p>
        </p:txBody>
      </p:sp>
      <p:sp>
        <p:nvSpPr>
          <p:cNvPr id="47" name="Text 45"/>
          <p:cNvSpPr txBox="1"/>
          <p:nvPr/>
        </p:nvSpPr>
        <p:spPr>
          <a:xfrm>
            <a:off x="6611112" y="544068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63"/>
                </a:solidFill>
              </a:rPr>
              <a:t>총 참여 학생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8165592" y="5312664"/>
            <a:ext cx="82296" cy="82296"/>
          </a:xfrm>
          <a:prstGeom prst="ellipse">
            <a:avLst/>
          </a:prstGeom>
          <a:solidFill>
            <a:srgbClr val="4652C8"/>
          </a:solidFill>
          <a:ln/>
        </p:spPr>
      </p:sp>
      <p:sp>
        <p:nvSpPr>
          <p:cNvPr id="49" name="Text 47"/>
          <p:cNvSpPr txBox="1"/>
          <p:nvPr/>
        </p:nvSpPr>
        <p:spPr>
          <a:xfrm>
            <a:off x="8348472" y="5212080"/>
            <a:ext cx="2971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B2A22"/>
                </a:solidFill>
              </a:rPr>
              <a:t>광주동현학교 전공과 학생 12명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83112" y="638251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A9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BPI Forest">
  <a:themeElements>
    <a:clrScheme name="KBPI Forest">
      <a:dk1>
        <a:srgbClr val="1B2A22"/>
      </a:dk1>
      <a:lt1>
        <a:srgbClr val="FFFFFF"/>
      </a:lt1>
      <a:dk2>
        <a:srgbClr val="0F3D2B"/>
      </a:dk2>
      <a:lt2>
        <a:srgbClr val="F1F7F3"/>
      </a:lt2>
      <a:accent1>
        <a:srgbClr val="17885A"/>
      </a:accent1>
      <a:accent2>
        <a:srgbClr val="2F6DB5"/>
      </a:accent2>
      <a:accent3>
        <a:srgbClr val="4652C8"/>
      </a:accent3>
      <a:accent4>
        <a:srgbClr val="C9A24A"/>
      </a:accent4>
      <a:accent5>
        <a:srgbClr val="3BC185"/>
      </a:accent5>
      <a:accent6>
        <a:srgbClr val="E07A2C"/>
      </a:accent6>
      <a:hlink>
        <a:srgbClr val="17885A"/>
      </a:hlink>
      <a:folHlink>
        <a:srgbClr val="0F3D2B"/>
      </a:folHlink>
    </a:clrScheme>
    <a:fontScheme name="KBPI Forest">
      <a:majorFont>
        <a:latin typeface="Malgun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lgun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한국브레인진흥원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BPS 운영 실적 및 도입 현황</dc:title>
  <dc:subject>PptxGenJS Presentation</dc:subject>
  <dc:creator>한국브레인진흥원</dc:creator>
  <cp:lastModifiedBy>한국브레인진흥원</cp:lastModifiedBy>
  <cp:revision>1</cp:revision>
  <dcterms:created xsi:type="dcterms:W3CDTF">2026-10-27T06:52:14Z</dcterms:created>
  <dcterms:modified xsi:type="dcterms:W3CDTF">2026-10-27T06:52:14Z</dcterms:modified>
</cp:coreProperties>
</file>