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지표</c:v>
                </c:pt>
              </c:strCache>
            </c:strRef>
          </c:tx>
          <c:spPr>
            <a:solidFill>
              <a:srgbClr val="1788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5B6B6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주의력</c:v>
                  </c:pt>
                  <c:pt idx="1">
                    <c:v>기억력</c:v>
                  </c:pt>
                  <c:pt idx="2">
                    <c:v>언어력</c:v>
                  </c:pt>
                  <c:pt idx="3">
                    <c:v>논리력</c:v>
                  </c:pt>
                  <c:pt idx="4">
                    <c:v>창의력</c:v>
                  </c:pt>
                  <c:pt idx="5">
                    <c:v>자기조절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78</c:v>
                </c:pt>
                <c:pt idx="2">
                  <c:v>52</c:v>
                </c:pt>
                <c:pt idx="3">
                  <c:v>68</c:v>
                </c:pt>
                <c:pt idx="4">
                  <c:v>75</c:v>
                </c:pt>
                <c:pt idx="5">
                  <c:v>70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5B6B6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6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1"/>
        <c:axPos val="l"/>
        <c:majorGridlines>
          <c:spPr>
            <a:ln w="6350" cap="flat">
              <a:solidFill>
                <a:srgbClr val="E8EE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F3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48840"/>
            <a:ext cx="72237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72237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3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it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82512"/>
            <a:ext cx="274320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638251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A92"/>
                </a:solidFill>
              </a:rPr>
              <a:t>한국브레인진흥원   AI × BRAIN × EDUCATION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4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4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463040"/>
            <a:ext cx="5669280" cy="5669280"/>
          </a:xfrm>
          <a:prstGeom prst="ellipse">
            <a:avLst/>
          </a:prstGeom>
          <a:solidFill>
            <a:srgbClr val="3BC185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3931920"/>
            <a:ext cx="3840480" cy="3840480"/>
          </a:xfrm>
          <a:prstGeom prst="ellipse">
            <a:avLst/>
          </a:prstGeom>
          <a:solidFill>
            <a:srgbClr val="E7C873">
              <a:alpha val="1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685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FE3C2"/>
                </a:solidFill>
              </a:rPr>
              <a:t>KOREA BRAIN PROMOTION INSTITUTE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55448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9FE3C2"/>
                </a:solidFill>
              </a:rPr>
              <a:t>AI·뇌과학 기반</a:t>
            </a:r>
            <a:endParaRPr lang="en-US" sz="2400" dirty="0"/>
          </a:p>
        </p:txBody>
      </p:sp>
      <p:sp>
        <p:nvSpPr>
          <p:cNvPr id="6" name="Text 0"/>
          <p:cNvSpPr/>
          <p:nvPr>
            <p:ph idx="100" type="title" hasCustomPrompt="1"/>
          </p:nvPr>
        </p:nvSpPr>
        <p:spPr>
          <a:xfrm>
            <a:off x="731520" y="214884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bg1"/>
                </a:solidFill>
              </a:rPr>
              <a:t>학생 성장관리 및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bg1"/>
                </a:solidFill>
              </a:rPr>
              <a:t>진로설계 프로그램</a:t>
            </a:r>
            <a:endParaRPr lang="en-US" sz="4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731520" y="393192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BPS 개인별 성장데이터 구축을 통한 경기교육 미래교육 지원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31520" y="4709160"/>
            <a:ext cx="1250899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86384" y="4709160"/>
            <a:ext cx="11411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측정</a:t>
            </a:r>
            <a:endParaRPr lang="en-US" sz="13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5571" y="4910328"/>
            <a:ext cx="164592" cy="1645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2293315" y="4709160"/>
            <a:ext cx="1250899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348179" y="4709160"/>
            <a:ext cx="11411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데이터 구축</a:t>
            </a:r>
            <a:endParaRPr lang="en-US" sz="13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366" y="4910328"/>
            <a:ext cx="164592" cy="16459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855110" y="4709160"/>
            <a:ext cx="1250899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909974" y="4709160"/>
            <a:ext cx="11411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AI 분석</a:t>
            </a:r>
            <a:endParaRPr lang="en-US" sz="13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162" y="4910328"/>
            <a:ext cx="164592" cy="164592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5416906" y="4709160"/>
            <a:ext cx="1250899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5471770" y="4709160"/>
            <a:ext cx="11411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개인별 진로설계</a:t>
            </a:r>
            <a:endParaRPr lang="en-US" sz="13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957" y="4910328"/>
            <a:ext cx="164592" cy="164592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6978701" y="4709160"/>
            <a:ext cx="1250899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7033565" y="4709160"/>
            <a:ext cx="114117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성장관리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731520" y="5897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E3C2"/>
                </a:solidFill>
              </a:rPr>
              <a:t>제안기관  </a:t>
            </a:r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한국브레인진흥원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9326880" y="5897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9FE3C2"/>
                </a:solidFill>
              </a:rPr>
              <a:t>2026. 9.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9098280" y="1600200"/>
            <a:ext cx="2331720" cy="2331720"/>
          </a:xfrm>
          <a:prstGeom prst="roundRect">
            <a:avLst>
              <a:gd name="adj" fmla="val 862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pic>
        <p:nvPicPr>
          <p:cNvPr id="25" name="Image 4" descr="/home/claude/site/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1404" y="1903324"/>
            <a:ext cx="1725473" cy="1725473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8641080" y="411480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9FE3C2"/>
                </a:solidFill>
              </a:rPr>
              <a:t>AI × BRAIN × EDUCATION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경기도교육감 공약·정책과의 핵심 연계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BPS는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‘AI 교육체제’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와 학생 전인적 성장의 방향을 학교 현장의 개인별 데이터·진로설계로 연결합니다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661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11680"/>
            <a:ext cx="502920" cy="502920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1168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AI 교육체제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517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AI를 교육공동체 전반의 통합 교육체제로 확대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1737360"/>
            <a:ext cx="35661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0" y="2011680"/>
            <a:ext cx="502920" cy="502920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257800" y="201168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학생 전인적 성장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6517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학생 한 명 한 명의 강점·잠재력·성장 가능성을 데이터로 이해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35661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2960" y="3794760"/>
            <a:ext cx="502920" cy="502920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3794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37947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학생 맞춤형 교육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443484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개별 특성과 수요를 반영한 교육·상담·진로설계 지원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297680" y="3520440"/>
            <a:ext cx="356616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0" y="3794760"/>
            <a:ext cx="502920" cy="502920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572000" y="3794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257800" y="37947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미래교육 대전환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0" y="443484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AI·데이터를 활용해 학교 현장의 교육 방식과 성장지원 체계 혁신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5349240"/>
            <a:ext cx="1595628" cy="640080"/>
          </a:xfrm>
          <a:prstGeom prst="roundRect">
            <a:avLst>
              <a:gd name="adj" fmla="val 14286"/>
            </a:avLst>
          </a:prstGeom>
          <a:solidFill>
            <a:srgbClr val="E6F4E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03504" y="5349240"/>
            <a:ext cx="14859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교육감 공약·정책</a:t>
            </a:r>
            <a:endParaRPr lang="en-US" sz="1300" dirty="0"/>
          </a:p>
        </p:txBody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7420" y="5586984"/>
            <a:ext cx="164592" cy="164592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2455164" y="5349240"/>
            <a:ext cx="1595628" cy="640080"/>
          </a:xfrm>
          <a:prstGeom prst="roundRect">
            <a:avLst>
              <a:gd name="adj" fmla="val 14286"/>
            </a:avLst>
          </a:prstGeom>
          <a:solidFill>
            <a:srgbClr val="E6F4EC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2510028" y="5349240"/>
            <a:ext cx="14859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BPS 개인별 성장데이터</a:t>
            </a:r>
            <a:endParaRPr lang="en-US" sz="1300" dirty="0"/>
          </a:p>
        </p:txBody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944" y="5586984"/>
            <a:ext cx="164592" cy="164592"/>
          </a:xfrm>
          <a:prstGeom prst="rect">
            <a:avLst/>
          </a:prstGeom>
        </p:spPr>
      </p:pic>
      <p:sp>
        <p:nvSpPr>
          <p:cNvPr id="30" name="Shape 26"/>
          <p:cNvSpPr/>
          <p:nvPr/>
        </p:nvSpPr>
        <p:spPr>
          <a:xfrm>
            <a:off x="4361688" y="5349240"/>
            <a:ext cx="1595628" cy="640080"/>
          </a:xfrm>
          <a:prstGeom prst="roundRect">
            <a:avLst>
              <a:gd name="adj" fmla="val 14286"/>
            </a:avLst>
          </a:prstGeom>
          <a:solidFill>
            <a:srgbClr val="E6F4EC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4416552" y="5349240"/>
            <a:ext cx="14859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AI 분석·진로설계</a:t>
            </a:r>
            <a:endParaRPr lang="en-US" sz="1300" dirty="0"/>
          </a:p>
        </p:txBody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468" y="5586984"/>
            <a:ext cx="164592" cy="164592"/>
          </a:xfrm>
          <a:prstGeom prst="rect">
            <a:avLst/>
          </a:prstGeom>
        </p:spPr>
      </p:pic>
      <p:sp>
        <p:nvSpPr>
          <p:cNvPr id="33" name="Shape 28"/>
          <p:cNvSpPr/>
          <p:nvPr/>
        </p:nvSpPr>
        <p:spPr>
          <a:xfrm>
            <a:off x="6268212" y="5349240"/>
            <a:ext cx="1595628" cy="640080"/>
          </a:xfrm>
          <a:prstGeom prst="roundRect">
            <a:avLst>
              <a:gd name="adj" fmla="val 14286"/>
            </a:avLst>
          </a:prstGeom>
          <a:solidFill>
            <a:srgbClr val="17885A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6323076" y="5349240"/>
            <a:ext cx="14859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지속적 성장관리</a:t>
            </a:r>
            <a:endParaRPr lang="en-US" sz="1300" dirty="0"/>
          </a:p>
        </p:txBody>
      </p:sp>
      <p:sp>
        <p:nvSpPr>
          <p:cNvPr id="35" name="Text 30"/>
          <p:cNvSpPr txBox="1"/>
          <p:nvPr/>
        </p:nvSpPr>
        <p:spPr>
          <a:xfrm>
            <a:off x="548640" y="6035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A92"/>
                </a:solidFill>
              </a:rPr>
              <a:t>※ 경기도교육청 「경기교육대전환」 및 「AI 교육체제」 정책 방향 반영</a:t>
            </a:r>
            <a:endParaRPr lang="en-US" sz="1100" dirty="0"/>
          </a:p>
        </p:txBody>
      </p:sp>
      <p:sp>
        <p:nvSpPr>
          <p:cNvPr id="36" name="Shape 31"/>
          <p:cNvSpPr/>
          <p:nvPr/>
        </p:nvSpPr>
        <p:spPr>
          <a:xfrm>
            <a:off x="8183880" y="1737360"/>
            <a:ext cx="3456432" cy="4526280"/>
          </a:xfrm>
          <a:prstGeom prst="roundRect">
            <a:avLst>
              <a:gd name="adj" fmla="val 3175"/>
            </a:avLst>
          </a:prstGeom>
          <a:solidFill>
            <a:srgbClr val="F5F9F6"/>
          </a:solidFill>
          <a:ln w="12700">
            <a:solidFill>
              <a:srgbClr val="DDE7E1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8412480" y="1938528"/>
            <a:ext cx="2103120" cy="365760"/>
          </a:xfrm>
          <a:prstGeom prst="roundRect">
            <a:avLst>
              <a:gd name="adj" fmla="val 125000"/>
            </a:avLst>
          </a:prstGeom>
          <a:solidFill>
            <a:srgbClr val="0F3D2B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8412480" y="193852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참고 · 세부과제 4-6-6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8412480" y="24688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D2B"/>
                </a:solidFill>
              </a:rPr>
              <a:t>학생 스스로 삶을 설계하는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F3D2B"/>
                </a:solidFill>
              </a:rPr>
              <a:t>미래형 진로교육 실현</a:t>
            </a:r>
            <a:endParaRPr lang="en-US" sz="1600" dirty="0"/>
          </a:p>
        </p:txBody>
      </p:sp>
      <p:pic>
        <p:nvPicPr>
          <p:cNvPr id="4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0" y="3429000"/>
            <a:ext cx="219456" cy="219456"/>
          </a:xfrm>
          <a:prstGeom prst="rect">
            <a:avLst/>
          </a:prstGeom>
        </p:spPr>
      </p:pic>
      <p:sp>
        <p:nvSpPr>
          <p:cNvPr id="41" name="Text 35"/>
          <p:cNvSpPr txBox="1"/>
          <p:nvPr/>
        </p:nvSpPr>
        <p:spPr>
          <a:xfrm>
            <a:off x="8759952" y="33832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AI 활용 학생 성장 데이터 기반 맞춤형 진로설계 고도화</a:t>
            </a:r>
            <a:endParaRPr lang="en-US" sz="1300" dirty="0"/>
          </a:p>
        </p:txBody>
      </p:sp>
      <p:pic>
        <p:nvPicPr>
          <p:cNvPr id="4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0" y="4114800"/>
            <a:ext cx="219456" cy="219456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8759952" y="40690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진로교육지원센터 전문화 및 공공체계 구축</a:t>
            </a:r>
            <a:endParaRPr lang="en-US" sz="1300" dirty="0"/>
          </a:p>
        </p:txBody>
      </p:sp>
      <p:pic>
        <p:nvPicPr>
          <p:cNvPr id="4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0" y="4800600"/>
            <a:ext cx="219456" cy="219456"/>
          </a:xfrm>
          <a:prstGeom prst="rect">
            <a:avLst/>
          </a:prstGeom>
        </p:spPr>
      </p:pic>
      <p:sp>
        <p:nvSpPr>
          <p:cNvPr id="45" name="Text 37"/>
          <p:cNvSpPr txBox="1"/>
          <p:nvPr/>
        </p:nvSpPr>
        <p:spPr>
          <a:xfrm>
            <a:off x="8759952" y="47548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미래사회 적응 역량 중심 진로교육</a:t>
            </a:r>
            <a:endParaRPr lang="en-US" sz="1300" dirty="0"/>
          </a:p>
        </p:txBody>
      </p:sp>
      <p:pic>
        <p:nvPicPr>
          <p:cNvPr id="4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0" y="5486400"/>
            <a:ext cx="219456" cy="219456"/>
          </a:xfrm>
          <a:prstGeom prst="rect">
            <a:avLst/>
          </a:prstGeom>
        </p:spPr>
      </p:pic>
      <p:sp>
        <p:nvSpPr>
          <p:cNvPr id="47" name="Text 38"/>
          <p:cNvSpPr txBox="1"/>
          <p:nvPr/>
        </p:nvSpPr>
        <p:spPr>
          <a:xfrm>
            <a:off x="8759952" y="544068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온·오프라인·AI 기반 학생 맞춤형 진로 멘토단 운영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제안 배경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경기교육의 AI·데이터 기반 학생 맞춤형 교육 방향을 개인별 성장데이터와 진로설계로 연결합니다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E6F4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810512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3D2B"/>
                </a:solidFill>
              </a:rPr>
              <a:t>AI·데이터 기반 학생 성장관리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10543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경기도교육청이 추진하는 AI 교육체제와 학생 맞춤형 교육의 방향에 맞추어, 학생 한 명 한 명의 특성을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데이터로 이해하고 지속적으로 활용할 수 있는 성장지원 체계가 필요합니다.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1089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517904" y="3291840"/>
            <a:ext cx="694944" cy="69494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8589" y="3472525"/>
            <a:ext cx="333573" cy="333573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48640" y="406908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학생 이해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4526280"/>
            <a:ext cx="2359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적성·성향·정서·인지 등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개인별 특성의 객관적 이해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64992" y="31089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34256" y="3291840"/>
            <a:ext cx="694944" cy="694944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941" y="3472525"/>
            <a:ext cx="333573" cy="333573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364992" y="406908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성장데이터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3502152" y="4526280"/>
            <a:ext cx="2359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일회성 결과가 아닌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학생별 기초데이터 구축·누적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6181344" y="31089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50608" y="3291840"/>
            <a:ext cx="694944" cy="694944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293" y="3472525"/>
            <a:ext cx="333573" cy="333573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181344" y="406908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AI 분석</a:t>
            </a:r>
            <a:endParaRPr lang="en-US" sz="1900" dirty="0"/>
          </a:p>
        </p:txBody>
      </p:sp>
      <p:sp>
        <p:nvSpPr>
          <p:cNvPr id="21" name="Text 16"/>
          <p:cNvSpPr txBox="1"/>
          <p:nvPr/>
        </p:nvSpPr>
        <p:spPr>
          <a:xfrm>
            <a:off x="6318504" y="4526280"/>
            <a:ext cx="2359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다양한 데이터를 종합한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강점·잠재역량 분석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8997696" y="31089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966960" y="3291840"/>
            <a:ext cx="694944" cy="69494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645" y="3472525"/>
            <a:ext cx="333573" cy="333573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7696" y="406908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22"/>
                </a:solidFill>
              </a:rPr>
              <a:t>진로설계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9134856" y="4526280"/>
            <a:ext cx="2359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계열·학과·직업군과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개인별 진로 로드맵 제시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548640" y="5486400"/>
            <a:ext cx="11091672" cy="658368"/>
          </a:xfrm>
          <a:prstGeom prst="roundRect">
            <a:avLst>
              <a:gd name="adj" fmla="val 16667"/>
            </a:avLst>
          </a:prstGeom>
          <a:solidFill>
            <a:srgbClr val="0F3D2B"/>
          </a:solidFill>
          <a:ln/>
        </p:spPr>
      </p:sp>
      <p:sp>
        <p:nvSpPr>
          <p:cNvPr id="28" name="Text 22"/>
          <p:cNvSpPr txBox="1"/>
          <p:nvPr/>
        </p:nvSpPr>
        <p:spPr>
          <a:xfrm>
            <a:off x="868680" y="5486400"/>
            <a:ext cx="10451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BPS는 학생의 </a:t>
            </a:r>
            <a:pPr algn="ctr" indent="0" marL="0">
              <a:buNone/>
            </a:pPr>
            <a:r>
              <a:rPr lang="en-US" sz="1800" b="1" dirty="0">
                <a:solidFill>
                  <a:srgbClr val="E7C873"/>
                </a:solidFill>
              </a:rPr>
              <a:t>‘현재’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를 측정하는 데서 끝나지 않고, 데이터를 학생의 </a:t>
            </a:r>
            <a:pPr algn="ctr" indent="0" marL="0">
              <a:buNone/>
            </a:pPr>
            <a:r>
              <a:rPr lang="en-US" sz="1800" b="1" dirty="0">
                <a:solidFill>
                  <a:srgbClr val="E7C873"/>
                </a:solidFill>
              </a:rPr>
              <a:t>‘성장 기록’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으로 연결합니다.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사업의 필요성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“검사에서 끝나지 않고,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학생 성장데이터로 이어지는 진로교육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”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029200" cy="457200"/>
          </a:xfrm>
          <a:prstGeom prst="roundRect">
            <a:avLst>
              <a:gd name="adj" fmla="val 100000"/>
            </a:avLst>
          </a:prstGeom>
          <a:solidFill>
            <a:srgbClr val="F1F3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916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6B63"/>
                </a:solidFill>
              </a:rPr>
              <a:t>기존 진로·적성검사의 한계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11112" y="1691640"/>
            <a:ext cx="5029200" cy="457200"/>
          </a:xfrm>
          <a:prstGeom prst="roundRect">
            <a:avLst>
              <a:gd name="adj" fmla="val 100000"/>
            </a:avLst>
          </a:prstGeom>
          <a:solidFill>
            <a:srgbClr val="17885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611112" y="16916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BPS 기반 학생 성장관리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331720"/>
            <a:ext cx="5029200" cy="786384"/>
          </a:xfrm>
          <a:prstGeom prst="roundRect">
            <a:avLst>
              <a:gd name="adj" fmla="val 13953"/>
            </a:avLst>
          </a:prstGeom>
          <a:solidFill>
            <a:srgbClr val="F1F3F2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2487168"/>
            <a:ext cx="475488" cy="475488"/>
          </a:xfrm>
          <a:prstGeom prst="ellipse">
            <a:avLst/>
          </a:prstGeom>
          <a:solidFill>
            <a:srgbClr val="8E9A9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49808" y="248716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44144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5B6B63"/>
                </a:solidFill>
              </a:rPr>
              <a:t>일회성 검사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276148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A92"/>
                </a:solidFill>
              </a:rPr>
              <a:t>특정 시점의 결과에 머물기 쉬움</a:t>
            </a:r>
            <a:endParaRPr lang="en-US" sz="13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2532888"/>
            <a:ext cx="384048" cy="38404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6611112" y="2331720"/>
            <a:ext cx="50292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812280" y="2487168"/>
            <a:ext cx="475488" cy="47548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812280" y="248716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01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479792" y="244144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개인별 성장데이터 구축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7479792" y="276148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적성·성향·정서·인지 특성을 기초데이터화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48640" y="3264408"/>
            <a:ext cx="5029200" cy="786384"/>
          </a:xfrm>
          <a:prstGeom prst="roundRect">
            <a:avLst>
              <a:gd name="adj" fmla="val 13953"/>
            </a:avLst>
          </a:prstGeom>
          <a:solidFill>
            <a:srgbClr val="F1F3F2"/>
          </a:solidFill>
          <a:ln/>
        </p:spPr>
      </p:sp>
      <p:sp>
        <p:nvSpPr>
          <p:cNvPr id="20" name="Shape 17"/>
          <p:cNvSpPr/>
          <p:nvPr/>
        </p:nvSpPr>
        <p:spPr>
          <a:xfrm>
            <a:off x="749808" y="3419856"/>
            <a:ext cx="475488" cy="475488"/>
          </a:xfrm>
          <a:prstGeom prst="ellipse">
            <a:avLst/>
          </a:prstGeom>
          <a:solidFill>
            <a:srgbClr val="8E9A94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49808" y="34198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417320" y="337413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5B6B63"/>
                </a:solidFill>
              </a:rPr>
              <a:t>개별 결과 제공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417320" y="36941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A92"/>
                </a:solidFill>
              </a:rPr>
              <a:t>상담 이후 지속 활용이 어려움</a:t>
            </a:r>
            <a:endParaRPr lang="en-US" sz="13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592" y="3465576"/>
            <a:ext cx="384048" cy="384048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6611112" y="3264408"/>
            <a:ext cx="50292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6812280" y="3419856"/>
            <a:ext cx="475488" cy="47548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812280" y="34198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02</a:t>
            </a:r>
            <a:endParaRPr lang="en-US" sz="1400" dirty="0"/>
          </a:p>
        </p:txBody>
      </p:sp>
      <p:sp>
        <p:nvSpPr>
          <p:cNvPr id="28" name="Text 24"/>
          <p:cNvSpPr txBox="1"/>
          <p:nvPr/>
        </p:nvSpPr>
        <p:spPr>
          <a:xfrm>
            <a:off x="7479792" y="337413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AI 기반 통합 분석</a:t>
            </a:r>
            <a:endParaRPr lang="en-US" sz="1600" dirty="0"/>
          </a:p>
        </p:txBody>
      </p:sp>
      <p:sp>
        <p:nvSpPr>
          <p:cNvPr id="29" name="Text 25"/>
          <p:cNvSpPr txBox="1"/>
          <p:nvPr/>
        </p:nvSpPr>
        <p:spPr>
          <a:xfrm>
            <a:off x="7479792" y="36941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강점·보완점·잠재역량을 종합적으로 분석</a:t>
            </a:r>
            <a:endParaRPr lang="en-US" sz="1300" dirty="0"/>
          </a:p>
        </p:txBody>
      </p:sp>
      <p:sp>
        <p:nvSpPr>
          <p:cNvPr id="30" name="Shape 26"/>
          <p:cNvSpPr/>
          <p:nvPr/>
        </p:nvSpPr>
        <p:spPr>
          <a:xfrm>
            <a:off x="548640" y="4197096"/>
            <a:ext cx="5029200" cy="786384"/>
          </a:xfrm>
          <a:prstGeom prst="roundRect">
            <a:avLst>
              <a:gd name="adj" fmla="val 13953"/>
            </a:avLst>
          </a:prstGeom>
          <a:solidFill>
            <a:srgbClr val="F1F3F2"/>
          </a:solidFill>
          <a:ln/>
        </p:spPr>
      </p:sp>
      <p:sp>
        <p:nvSpPr>
          <p:cNvPr id="31" name="Shape 27"/>
          <p:cNvSpPr/>
          <p:nvPr/>
        </p:nvSpPr>
        <p:spPr>
          <a:xfrm>
            <a:off x="749808" y="4352544"/>
            <a:ext cx="475488" cy="475488"/>
          </a:xfrm>
          <a:prstGeom prst="ellipse">
            <a:avLst/>
          </a:prstGeom>
          <a:solidFill>
            <a:srgbClr val="8E9A94"/>
          </a:solidFill>
          <a:ln/>
        </p:spPr>
      </p:sp>
      <p:sp>
        <p:nvSpPr>
          <p:cNvPr id="32" name="Text 28"/>
          <p:cNvSpPr txBox="1"/>
          <p:nvPr/>
        </p:nvSpPr>
        <p:spPr>
          <a:xfrm>
            <a:off x="749808" y="43525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33" name="Text 29"/>
          <p:cNvSpPr txBox="1"/>
          <p:nvPr/>
        </p:nvSpPr>
        <p:spPr>
          <a:xfrm>
            <a:off x="1417320" y="4306824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5B6B63"/>
                </a:solidFill>
              </a:rPr>
              <a:t>변화 추적 한계</a:t>
            </a:r>
            <a:endParaRPr lang="en-US" sz="1600" dirty="0"/>
          </a:p>
        </p:txBody>
      </p:sp>
      <p:sp>
        <p:nvSpPr>
          <p:cNvPr id="34" name="Text 30"/>
          <p:cNvSpPr txBox="1"/>
          <p:nvPr/>
        </p:nvSpPr>
        <p:spPr>
          <a:xfrm>
            <a:off x="1417320" y="462686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A92"/>
                </a:solidFill>
              </a:rPr>
              <a:t>학년별 성장과 변화 비교가 어려움</a:t>
            </a:r>
            <a:endParaRPr lang="en-US" sz="1300" dirty="0"/>
          </a:p>
        </p:txBody>
      </p:sp>
      <p:pic>
        <p:nvPicPr>
          <p:cNvPr id="3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592" y="4398264"/>
            <a:ext cx="384048" cy="384048"/>
          </a:xfrm>
          <a:prstGeom prst="rect">
            <a:avLst/>
          </a:prstGeom>
        </p:spPr>
      </p:pic>
      <p:sp>
        <p:nvSpPr>
          <p:cNvPr id="36" name="Shape 31"/>
          <p:cNvSpPr/>
          <p:nvPr/>
        </p:nvSpPr>
        <p:spPr>
          <a:xfrm>
            <a:off x="6611112" y="4197096"/>
            <a:ext cx="502920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7" name="Shape 32"/>
          <p:cNvSpPr/>
          <p:nvPr/>
        </p:nvSpPr>
        <p:spPr>
          <a:xfrm>
            <a:off x="6812280" y="4352544"/>
            <a:ext cx="475488" cy="47548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6812280" y="43525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03</a:t>
            </a:r>
            <a:endParaRPr lang="en-US" sz="1400" dirty="0"/>
          </a:p>
        </p:txBody>
      </p:sp>
      <p:sp>
        <p:nvSpPr>
          <p:cNvPr id="39" name="Text 34"/>
          <p:cNvSpPr txBox="1"/>
          <p:nvPr/>
        </p:nvSpPr>
        <p:spPr>
          <a:xfrm>
            <a:off x="7479792" y="4306824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지속적 성장관리</a:t>
            </a:r>
            <a:endParaRPr lang="en-US" sz="1600" dirty="0"/>
          </a:p>
        </p:txBody>
      </p:sp>
      <p:sp>
        <p:nvSpPr>
          <p:cNvPr id="40" name="Text 35"/>
          <p:cNvSpPr txBox="1"/>
          <p:nvPr/>
        </p:nvSpPr>
        <p:spPr>
          <a:xfrm>
            <a:off x="7479792" y="462686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재검사·상담을 통해 변화와 성장과정을 추적</a:t>
            </a:r>
            <a:endParaRPr lang="en-US" sz="1300" dirty="0"/>
          </a:p>
        </p:txBody>
      </p:sp>
      <p:sp>
        <p:nvSpPr>
          <p:cNvPr id="41" name="Shape 36"/>
          <p:cNvSpPr/>
          <p:nvPr/>
        </p:nvSpPr>
        <p:spPr>
          <a:xfrm>
            <a:off x="548640" y="5212080"/>
            <a:ext cx="11091672" cy="960120"/>
          </a:xfrm>
          <a:prstGeom prst="roundRect">
            <a:avLst>
              <a:gd name="adj" fmla="val 11429"/>
            </a:avLst>
          </a:prstGeom>
          <a:solidFill>
            <a:srgbClr val="E6F4EC"/>
          </a:solidFill>
          <a:ln/>
        </p:spPr>
      </p:sp>
      <p:sp>
        <p:nvSpPr>
          <p:cNvPr id="42" name="Shape 37"/>
          <p:cNvSpPr/>
          <p:nvPr/>
        </p:nvSpPr>
        <p:spPr>
          <a:xfrm>
            <a:off x="868680" y="5376672"/>
            <a:ext cx="640080" cy="640080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4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01" y="5543093"/>
            <a:ext cx="307238" cy="307238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1783080" y="5349240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D2B"/>
                </a:solidFill>
              </a:rPr>
              <a:t>객관적 학생 이해 · 개인별 진로설계 · 교사 상담지원 · 지속적인 성장관리</a:t>
            </a:r>
            <a:endParaRPr lang="en-US" sz="1800" dirty="0"/>
          </a:p>
        </p:txBody>
      </p:sp>
      <p:sp>
        <p:nvSpPr>
          <p:cNvPr id="45" name="Text 39"/>
          <p:cNvSpPr txBox="1"/>
          <p:nvPr/>
        </p:nvSpPr>
        <p:spPr>
          <a:xfrm>
            <a:off x="1783080" y="5742432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3"/>
                </a:solidFill>
              </a:rPr>
              <a:t>한 번의 검사가 아닌, 초·중·고 연계 학생 성장관리의 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교육감 공약을 학교 현장에서 구현하는 BPS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공약의 방향을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학생 개인별 성장데이터 → AI 분석 → 진로 상담 → 성장관리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의 실행체계로 연결합니다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경기도교육감 공약·정책 방향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611112" y="1645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6DB5"/>
                </a:solidFill>
              </a:rPr>
              <a:t>BPS 현장 실행모델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6F4EC"/>
          </a:solidFill>
          <a:ln/>
        </p:spPr>
      </p:sp>
      <p:sp>
        <p:nvSpPr>
          <p:cNvPr id="7" name="Shape 5"/>
          <p:cNvSpPr/>
          <p:nvPr/>
        </p:nvSpPr>
        <p:spPr>
          <a:xfrm>
            <a:off x="713232" y="2194560"/>
            <a:ext cx="493776" cy="493776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614" y="2322942"/>
            <a:ext cx="237012" cy="23701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71600" y="21762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AI 교육체제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4688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AI 기반 교육환경과 데이터 활용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312" y="2286000"/>
            <a:ext cx="310896" cy="310896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611112" y="208483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8F0FA"/>
          </a:solidFill>
          <a:ln/>
        </p:spPr>
      </p:sp>
      <p:sp>
        <p:nvSpPr>
          <p:cNvPr id="13" name="Shape 9"/>
          <p:cNvSpPr/>
          <p:nvPr/>
        </p:nvSpPr>
        <p:spPr>
          <a:xfrm>
            <a:off x="6775704" y="2194560"/>
            <a:ext cx="493776" cy="493776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086" y="2322942"/>
            <a:ext cx="237012" cy="23701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34072" y="21762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F6DB5"/>
                </a:solidFill>
              </a:rPr>
              <a:t>BPS 측정·분석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7434072" y="24688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적성·성향·정서·인지 특성 데이터 구축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548640" y="290779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6F4EC"/>
          </a:solidFill>
          <a:ln/>
        </p:spPr>
      </p:sp>
      <p:sp>
        <p:nvSpPr>
          <p:cNvPr id="18" name="Shape 13"/>
          <p:cNvSpPr/>
          <p:nvPr/>
        </p:nvSpPr>
        <p:spPr>
          <a:xfrm>
            <a:off x="713232" y="3017520"/>
            <a:ext cx="493776" cy="493776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14" y="3145902"/>
            <a:ext cx="237012" cy="237012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371600" y="299923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학생 맞춤형 교육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1371600" y="32918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학생 개별 특성·수준을 반영한 지원</a:t>
            </a:r>
            <a:endParaRPr lang="en-US" sz="130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312" y="3108960"/>
            <a:ext cx="310896" cy="310896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6611112" y="290779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8F0FA"/>
          </a:solidFill>
          <a:ln/>
        </p:spPr>
      </p:sp>
      <p:sp>
        <p:nvSpPr>
          <p:cNvPr id="24" name="Shape 17"/>
          <p:cNvSpPr/>
          <p:nvPr/>
        </p:nvSpPr>
        <p:spPr>
          <a:xfrm>
            <a:off x="6775704" y="3017520"/>
            <a:ext cx="493776" cy="493776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4086" y="3145902"/>
            <a:ext cx="237012" cy="23701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434072" y="299923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F6DB5"/>
                </a:solidFill>
              </a:rPr>
              <a:t>AI 개인별 분석</a:t>
            </a:r>
            <a:endParaRPr lang="en-US" sz="1500" dirty="0"/>
          </a:p>
        </p:txBody>
      </p:sp>
      <p:sp>
        <p:nvSpPr>
          <p:cNvPr id="27" name="Text 19"/>
          <p:cNvSpPr txBox="1"/>
          <p:nvPr/>
        </p:nvSpPr>
        <p:spPr>
          <a:xfrm>
            <a:off x="7434072" y="32918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강점·보완점·잠재역량 분석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548640" y="373075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6F4EC"/>
          </a:solidFill>
          <a:ln/>
        </p:spPr>
      </p:sp>
      <p:sp>
        <p:nvSpPr>
          <p:cNvPr id="29" name="Shape 21"/>
          <p:cNvSpPr/>
          <p:nvPr/>
        </p:nvSpPr>
        <p:spPr>
          <a:xfrm>
            <a:off x="713232" y="3840480"/>
            <a:ext cx="493776" cy="493776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614" y="3968862"/>
            <a:ext cx="237012" cy="237012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1371600" y="382219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학생 전인적 성장</a:t>
            </a:r>
            <a:endParaRPr lang="en-US" sz="1500" dirty="0"/>
          </a:p>
        </p:txBody>
      </p:sp>
      <p:sp>
        <p:nvSpPr>
          <p:cNvPr id="32" name="Text 23"/>
          <p:cNvSpPr txBox="1"/>
          <p:nvPr/>
        </p:nvSpPr>
        <p:spPr>
          <a:xfrm>
            <a:off x="1371600" y="41148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잠재력·정서·인지·진로의 통합적 이해</a:t>
            </a:r>
            <a:endParaRPr lang="en-US" sz="13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312" y="3931920"/>
            <a:ext cx="310896" cy="310896"/>
          </a:xfrm>
          <a:prstGeom prst="rect">
            <a:avLst/>
          </a:prstGeom>
        </p:spPr>
      </p:pic>
      <p:sp>
        <p:nvSpPr>
          <p:cNvPr id="34" name="Shape 24"/>
          <p:cNvSpPr/>
          <p:nvPr/>
        </p:nvSpPr>
        <p:spPr>
          <a:xfrm>
            <a:off x="6611112" y="373075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8F0FA"/>
          </a:solidFill>
          <a:ln/>
        </p:spPr>
      </p:sp>
      <p:sp>
        <p:nvSpPr>
          <p:cNvPr id="35" name="Shape 25"/>
          <p:cNvSpPr/>
          <p:nvPr/>
        </p:nvSpPr>
        <p:spPr>
          <a:xfrm>
            <a:off x="6775704" y="3840480"/>
            <a:ext cx="493776" cy="493776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4086" y="3968862"/>
            <a:ext cx="237012" cy="237012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434072" y="382219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F6DB5"/>
                </a:solidFill>
              </a:rPr>
              <a:t>개인별 진로설계</a:t>
            </a:r>
            <a:endParaRPr lang="en-US" sz="1500" dirty="0"/>
          </a:p>
        </p:txBody>
      </p:sp>
      <p:sp>
        <p:nvSpPr>
          <p:cNvPr id="38" name="Text 27"/>
          <p:cNvSpPr txBox="1"/>
          <p:nvPr/>
        </p:nvSpPr>
        <p:spPr>
          <a:xfrm>
            <a:off x="7434072" y="41148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계열·학과·직업군·진로로드맵 제시</a:t>
            </a:r>
            <a:endParaRPr lang="en-US" sz="1300" dirty="0"/>
          </a:p>
        </p:txBody>
      </p:sp>
      <p:sp>
        <p:nvSpPr>
          <p:cNvPr id="39" name="Shape 28"/>
          <p:cNvSpPr/>
          <p:nvPr/>
        </p:nvSpPr>
        <p:spPr>
          <a:xfrm>
            <a:off x="548640" y="455371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6F4EC"/>
          </a:solidFill>
          <a:ln/>
        </p:spPr>
      </p:sp>
      <p:sp>
        <p:nvSpPr>
          <p:cNvPr id="40" name="Shape 29"/>
          <p:cNvSpPr/>
          <p:nvPr/>
        </p:nvSpPr>
        <p:spPr>
          <a:xfrm>
            <a:off x="713232" y="4663440"/>
            <a:ext cx="493776" cy="493776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4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614" y="4791822"/>
            <a:ext cx="237012" cy="237012"/>
          </a:xfrm>
          <a:prstGeom prst="rect">
            <a:avLst/>
          </a:prstGeom>
        </p:spPr>
      </p:pic>
      <p:sp>
        <p:nvSpPr>
          <p:cNvPr id="42" name="Text 30"/>
          <p:cNvSpPr txBox="1"/>
          <p:nvPr/>
        </p:nvSpPr>
        <p:spPr>
          <a:xfrm>
            <a:off x="1371600" y="464515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진로·미래역량</a:t>
            </a:r>
            <a:endParaRPr lang="en-US" sz="1500" dirty="0"/>
          </a:p>
        </p:txBody>
      </p:sp>
      <p:sp>
        <p:nvSpPr>
          <p:cNvPr id="43" name="Text 31"/>
          <p:cNvSpPr txBox="1"/>
          <p:nvPr/>
        </p:nvSpPr>
        <p:spPr>
          <a:xfrm>
            <a:off x="1371600" y="49377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학생의 가능성을 미래 진로와 연결</a:t>
            </a:r>
            <a:endParaRPr lang="en-US" sz="1300" dirty="0"/>
          </a:p>
        </p:txBody>
      </p:sp>
      <p:pic>
        <p:nvPicPr>
          <p:cNvPr id="4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5312" y="4754880"/>
            <a:ext cx="310896" cy="310896"/>
          </a:xfrm>
          <a:prstGeom prst="rect">
            <a:avLst/>
          </a:prstGeom>
        </p:spPr>
      </p:pic>
      <p:sp>
        <p:nvSpPr>
          <p:cNvPr id="45" name="Shape 32"/>
          <p:cNvSpPr/>
          <p:nvPr/>
        </p:nvSpPr>
        <p:spPr>
          <a:xfrm>
            <a:off x="6611112" y="4553712"/>
            <a:ext cx="5029200" cy="713232"/>
          </a:xfrm>
          <a:prstGeom prst="roundRect">
            <a:avLst>
              <a:gd name="adj" fmla="val 15385"/>
            </a:avLst>
          </a:prstGeom>
          <a:solidFill>
            <a:srgbClr val="E8F0FA"/>
          </a:solidFill>
          <a:ln/>
        </p:spPr>
      </p:sp>
      <p:sp>
        <p:nvSpPr>
          <p:cNvPr id="46" name="Shape 33"/>
          <p:cNvSpPr/>
          <p:nvPr/>
        </p:nvSpPr>
        <p:spPr>
          <a:xfrm>
            <a:off x="6775704" y="4663440"/>
            <a:ext cx="493776" cy="493776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4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04086" y="4791822"/>
            <a:ext cx="237012" cy="237012"/>
          </a:xfrm>
          <a:prstGeom prst="rect">
            <a:avLst/>
          </a:prstGeom>
        </p:spPr>
      </p:pic>
      <p:sp>
        <p:nvSpPr>
          <p:cNvPr id="48" name="Text 34"/>
          <p:cNvSpPr txBox="1"/>
          <p:nvPr/>
        </p:nvSpPr>
        <p:spPr>
          <a:xfrm>
            <a:off x="7434072" y="464515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F6DB5"/>
                </a:solidFill>
              </a:rPr>
              <a:t>성장관리</a:t>
            </a:r>
            <a:endParaRPr lang="en-US" sz="1500" dirty="0"/>
          </a:p>
        </p:txBody>
      </p:sp>
      <p:sp>
        <p:nvSpPr>
          <p:cNvPr id="49" name="Text 35"/>
          <p:cNvSpPr txBox="1"/>
          <p:nvPr/>
        </p:nvSpPr>
        <p:spPr>
          <a:xfrm>
            <a:off x="7434072" y="49377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재검사와 상담을 통한 변화·성장 추적</a:t>
            </a:r>
            <a:endParaRPr lang="en-US" sz="1300" dirty="0"/>
          </a:p>
        </p:txBody>
      </p:sp>
      <p:sp>
        <p:nvSpPr>
          <p:cNvPr id="50" name="Shape 36"/>
          <p:cNvSpPr/>
          <p:nvPr/>
        </p:nvSpPr>
        <p:spPr>
          <a:xfrm>
            <a:off x="548640" y="5486400"/>
            <a:ext cx="11091672" cy="658368"/>
          </a:xfrm>
          <a:prstGeom prst="roundRect">
            <a:avLst>
              <a:gd name="adj" fmla="val 16667"/>
            </a:avLst>
          </a:prstGeom>
          <a:solidFill>
            <a:srgbClr val="0F3D2B"/>
          </a:solidFill>
          <a:ln/>
        </p:spPr>
      </p:sp>
      <p:sp>
        <p:nvSpPr>
          <p:cNvPr id="51" name="Text 37"/>
          <p:cNvSpPr txBox="1"/>
          <p:nvPr/>
        </p:nvSpPr>
        <p:spPr>
          <a:xfrm>
            <a:off x="868680" y="5486400"/>
            <a:ext cx="10451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“AI시대 경기도교육의 방향을 </a:t>
            </a:r>
            <a:pPr algn="ctr" indent="0" marL="0">
              <a:buNone/>
            </a:pPr>
            <a:r>
              <a:rPr lang="en-US" sz="1800" b="1" dirty="0">
                <a:solidFill>
                  <a:srgbClr val="E7C873"/>
                </a:solidFill>
              </a:rPr>
              <a:t>학생 한 명의 성장기록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으로 연결합니다.”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프로그램의 차별성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단순한 진로검사를 넘어,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학생 개인별 데이터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를 구축하고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AI 분석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을 통해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지속적인 성장관리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로 연결합니다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63040" y="1874520"/>
            <a:ext cx="777240" cy="777240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5122" y="2076602"/>
            <a:ext cx="373075" cy="37307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298448" y="2743200"/>
            <a:ext cx="1097280" cy="310896"/>
          </a:xfrm>
          <a:prstGeom prst="roundRect">
            <a:avLst>
              <a:gd name="adj" fmla="val 147059"/>
            </a:avLst>
          </a:prstGeom>
          <a:solidFill>
            <a:srgbClr val="17885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298448" y="274320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DATA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15468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3D2B"/>
                </a:solidFill>
              </a:rPr>
              <a:t>학생 개인별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0F3D2B"/>
                </a:solidFill>
              </a:rPr>
              <a:t>성장데이터 구축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49808" y="39319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적성·행동성향·정서성향·사고특성·집중특성·강점·잠재역량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256" y="3200400"/>
            <a:ext cx="164592" cy="16459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364992" y="169164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279392" y="1874520"/>
            <a:ext cx="777240" cy="777240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474" y="2076602"/>
            <a:ext cx="373075" cy="373075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4114800" y="2743200"/>
            <a:ext cx="1097280" cy="310896"/>
          </a:xfrm>
          <a:prstGeom prst="roundRect">
            <a:avLst>
              <a:gd name="adj" fmla="val 147059"/>
            </a:avLst>
          </a:prstGeom>
          <a:solidFill>
            <a:srgbClr val="2F6DB5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4114800" y="274320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AI</a:t>
            </a:r>
            <a:endParaRPr lang="en-US" sz="1100" dirty="0"/>
          </a:p>
        </p:txBody>
      </p:sp>
      <p:sp>
        <p:nvSpPr>
          <p:cNvPr id="17" name="Text 12"/>
          <p:cNvSpPr txBox="1"/>
          <p:nvPr/>
        </p:nvSpPr>
        <p:spPr>
          <a:xfrm>
            <a:off x="3456432" y="315468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F6DB5"/>
                </a:solidFill>
              </a:rPr>
              <a:t>AI 기반 개인별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2F6DB5"/>
                </a:solidFill>
              </a:rPr>
              <a:t>통합 분석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3566160" y="39319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다양한 특성을 종합하여 강점·보완점·잠재역량·성장가능성 분석</a:t>
            </a:r>
            <a:endParaRPr lang="en-US" sz="13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608" y="3200400"/>
            <a:ext cx="164592" cy="164592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6181344" y="169164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095744" y="1874520"/>
            <a:ext cx="777240" cy="777240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826" y="2076602"/>
            <a:ext cx="373075" cy="373075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6931152" y="2743200"/>
            <a:ext cx="1097280" cy="310896"/>
          </a:xfrm>
          <a:prstGeom prst="roundRect">
            <a:avLst>
              <a:gd name="adj" fmla="val 147059"/>
            </a:avLst>
          </a:prstGeom>
          <a:solidFill>
            <a:srgbClr val="4652C8"/>
          </a:solidFill>
          <a:ln/>
        </p:spPr>
      </p:sp>
      <p:sp>
        <p:nvSpPr>
          <p:cNvPr id="24" name="Text 17"/>
          <p:cNvSpPr txBox="1"/>
          <p:nvPr/>
        </p:nvSpPr>
        <p:spPr>
          <a:xfrm>
            <a:off x="6931152" y="274320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CAREER</a:t>
            </a:r>
            <a:endParaRPr lang="en-US" sz="1100" dirty="0"/>
          </a:p>
        </p:txBody>
      </p:sp>
      <p:sp>
        <p:nvSpPr>
          <p:cNvPr id="25" name="Text 18"/>
          <p:cNvSpPr txBox="1"/>
          <p:nvPr/>
        </p:nvSpPr>
        <p:spPr>
          <a:xfrm>
            <a:off x="6272784" y="315468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652C8"/>
                </a:solidFill>
              </a:rPr>
              <a:t>개인별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4652C8"/>
                </a:solidFill>
              </a:rPr>
              <a:t>진로설계</a:t>
            </a:r>
            <a:endParaRPr lang="en-US" sz="1800" dirty="0"/>
          </a:p>
        </p:txBody>
      </p:sp>
      <p:sp>
        <p:nvSpPr>
          <p:cNvPr id="26" name="Text 19"/>
          <p:cNvSpPr txBox="1"/>
          <p:nvPr/>
        </p:nvSpPr>
        <p:spPr>
          <a:xfrm>
            <a:off x="6382512" y="39319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적합 계열·학과·직업군 제시, 학생별 진로로드맵 및 미래역량 방향 제안</a:t>
            </a:r>
            <a:endParaRPr lang="en-US" sz="1300" dirty="0"/>
          </a:p>
        </p:txBody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3960" y="3200400"/>
            <a:ext cx="164592" cy="164592"/>
          </a:xfrm>
          <a:prstGeom prst="rect">
            <a:avLst/>
          </a:prstGeom>
        </p:spPr>
      </p:pic>
      <p:sp>
        <p:nvSpPr>
          <p:cNvPr id="28" name="Shape 20"/>
          <p:cNvSpPr/>
          <p:nvPr/>
        </p:nvSpPr>
        <p:spPr>
          <a:xfrm>
            <a:off x="8997696" y="169164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9912096" y="1874520"/>
            <a:ext cx="777240" cy="777240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4178" y="2076602"/>
            <a:ext cx="373075" cy="373075"/>
          </a:xfrm>
          <a:prstGeom prst="rect">
            <a:avLst/>
          </a:prstGeom>
        </p:spPr>
      </p:pic>
      <p:sp>
        <p:nvSpPr>
          <p:cNvPr id="31" name="Shape 22"/>
          <p:cNvSpPr/>
          <p:nvPr/>
        </p:nvSpPr>
        <p:spPr>
          <a:xfrm>
            <a:off x="9747504" y="2743200"/>
            <a:ext cx="1097280" cy="310896"/>
          </a:xfrm>
          <a:prstGeom prst="roundRect">
            <a:avLst>
              <a:gd name="adj" fmla="val 147059"/>
            </a:avLst>
          </a:prstGeom>
          <a:solidFill>
            <a:srgbClr val="17885A"/>
          </a:solidFill>
          <a:ln/>
        </p:spPr>
      </p:sp>
      <p:sp>
        <p:nvSpPr>
          <p:cNvPr id="32" name="Text 23"/>
          <p:cNvSpPr txBox="1"/>
          <p:nvPr/>
        </p:nvSpPr>
        <p:spPr>
          <a:xfrm>
            <a:off x="9747504" y="274320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GROWTH</a:t>
            </a:r>
            <a:endParaRPr lang="en-US" sz="1100" dirty="0"/>
          </a:p>
        </p:txBody>
      </p:sp>
      <p:sp>
        <p:nvSpPr>
          <p:cNvPr id="33" name="Text 24"/>
          <p:cNvSpPr txBox="1"/>
          <p:nvPr/>
        </p:nvSpPr>
        <p:spPr>
          <a:xfrm>
            <a:off x="9089136" y="315468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3D2B"/>
                </a:solidFill>
              </a:rPr>
              <a:t>지속적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0F3D2B"/>
                </a:solidFill>
              </a:rPr>
              <a:t>성장관리</a:t>
            </a:r>
            <a:endParaRPr lang="en-US" sz="1800" dirty="0"/>
          </a:p>
        </p:txBody>
      </p:sp>
      <p:sp>
        <p:nvSpPr>
          <p:cNvPr id="34" name="Text 25"/>
          <p:cNvSpPr txBox="1"/>
          <p:nvPr/>
        </p:nvSpPr>
        <p:spPr>
          <a:xfrm>
            <a:off x="9198864" y="3931920"/>
            <a:ext cx="22037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재검사와 상담을 통한 변화 추적 및 학년별 성장데이터 축적</a:t>
            </a:r>
            <a:endParaRPr lang="en-US" sz="1300" dirty="0"/>
          </a:p>
        </p:txBody>
      </p:sp>
      <p:sp>
        <p:nvSpPr>
          <p:cNvPr id="35" name="Shape 26"/>
          <p:cNvSpPr/>
          <p:nvPr/>
        </p:nvSpPr>
        <p:spPr>
          <a:xfrm>
            <a:off x="548640" y="5138928"/>
            <a:ext cx="1969618" cy="548640"/>
          </a:xfrm>
          <a:prstGeom prst="roundRect">
            <a:avLst>
              <a:gd name="adj" fmla="val 16667"/>
            </a:avLst>
          </a:prstGeom>
          <a:solidFill>
            <a:srgbClr val="E6F4EC"/>
          </a:solidFill>
          <a:ln/>
        </p:spPr>
      </p:sp>
      <p:sp>
        <p:nvSpPr>
          <p:cNvPr id="36" name="Text 27"/>
          <p:cNvSpPr txBox="1"/>
          <p:nvPr/>
        </p:nvSpPr>
        <p:spPr>
          <a:xfrm>
            <a:off x="603504" y="5138928"/>
            <a:ext cx="18598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일회성 검사</a:t>
            </a:r>
            <a:endParaRPr lang="en-US" sz="1400" dirty="0"/>
          </a:p>
        </p:txBody>
      </p:sp>
      <p:pic>
        <p:nvPicPr>
          <p:cNvPr id="3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1410" y="5330952"/>
            <a:ext cx="164592" cy="164592"/>
          </a:xfrm>
          <a:prstGeom prst="rect">
            <a:avLst/>
          </a:prstGeom>
        </p:spPr>
      </p:pic>
      <p:sp>
        <p:nvSpPr>
          <p:cNvPr id="38" name="Shape 28"/>
          <p:cNvSpPr/>
          <p:nvPr/>
        </p:nvSpPr>
        <p:spPr>
          <a:xfrm>
            <a:off x="2829154" y="5138928"/>
            <a:ext cx="1969618" cy="548640"/>
          </a:xfrm>
          <a:prstGeom prst="roundRect">
            <a:avLst>
              <a:gd name="adj" fmla="val 16667"/>
            </a:avLst>
          </a:prstGeom>
          <a:solidFill>
            <a:srgbClr val="E6F4EC"/>
          </a:solidFill>
          <a:ln/>
        </p:spPr>
      </p:sp>
      <p:sp>
        <p:nvSpPr>
          <p:cNvPr id="39" name="Text 29"/>
          <p:cNvSpPr txBox="1"/>
          <p:nvPr/>
        </p:nvSpPr>
        <p:spPr>
          <a:xfrm>
            <a:off x="2884018" y="5138928"/>
            <a:ext cx="18598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개인별 데이터 구축</a:t>
            </a:r>
            <a:endParaRPr lang="en-US" sz="1400" dirty="0"/>
          </a:p>
        </p:txBody>
      </p:sp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1923" y="5330952"/>
            <a:ext cx="164592" cy="164592"/>
          </a:xfrm>
          <a:prstGeom prst="rect">
            <a:avLst/>
          </a:prstGeom>
        </p:spPr>
      </p:pic>
      <p:sp>
        <p:nvSpPr>
          <p:cNvPr id="41" name="Shape 30"/>
          <p:cNvSpPr/>
          <p:nvPr/>
        </p:nvSpPr>
        <p:spPr>
          <a:xfrm>
            <a:off x="5109667" y="5138928"/>
            <a:ext cx="1969618" cy="548640"/>
          </a:xfrm>
          <a:prstGeom prst="roundRect">
            <a:avLst>
              <a:gd name="adj" fmla="val 16667"/>
            </a:avLst>
          </a:prstGeom>
          <a:solidFill>
            <a:srgbClr val="E6F4EC"/>
          </a:solidFill>
          <a:ln/>
        </p:spPr>
      </p:sp>
      <p:sp>
        <p:nvSpPr>
          <p:cNvPr id="42" name="Text 31"/>
          <p:cNvSpPr txBox="1"/>
          <p:nvPr/>
        </p:nvSpPr>
        <p:spPr>
          <a:xfrm>
            <a:off x="5164531" y="5138928"/>
            <a:ext cx="18598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AI 분석</a:t>
            </a:r>
            <a:endParaRPr lang="en-US" sz="1400" dirty="0"/>
          </a:p>
        </p:txBody>
      </p:sp>
      <p:pic>
        <p:nvPicPr>
          <p:cNvPr id="4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52437" y="5330952"/>
            <a:ext cx="164592" cy="164592"/>
          </a:xfrm>
          <a:prstGeom prst="rect">
            <a:avLst/>
          </a:prstGeom>
        </p:spPr>
      </p:pic>
      <p:sp>
        <p:nvSpPr>
          <p:cNvPr id="44" name="Shape 32"/>
          <p:cNvSpPr/>
          <p:nvPr/>
        </p:nvSpPr>
        <p:spPr>
          <a:xfrm>
            <a:off x="7390181" y="5138928"/>
            <a:ext cx="1969618" cy="548640"/>
          </a:xfrm>
          <a:prstGeom prst="roundRect">
            <a:avLst>
              <a:gd name="adj" fmla="val 16667"/>
            </a:avLst>
          </a:prstGeom>
          <a:solidFill>
            <a:srgbClr val="E6F4EC"/>
          </a:solidFill>
          <a:ln/>
        </p:spPr>
      </p:sp>
      <p:sp>
        <p:nvSpPr>
          <p:cNvPr id="45" name="Text 33"/>
          <p:cNvSpPr txBox="1"/>
          <p:nvPr/>
        </p:nvSpPr>
        <p:spPr>
          <a:xfrm>
            <a:off x="7445045" y="5138928"/>
            <a:ext cx="18598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진로설계</a:t>
            </a:r>
            <a:endParaRPr lang="en-US" sz="1400" dirty="0"/>
          </a:p>
        </p:txBody>
      </p:sp>
      <p:pic>
        <p:nvPicPr>
          <p:cNvPr id="4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32950" y="5330952"/>
            <a:ext cx="164592" cy="164592"/>
          </a:xfrm>
          <a:prstGeom prst="rect">
            <a:avLst/>
          </a:prstGeom>
        </p:spPr>
      </p:pic>
      <p:sp>
        <p:nvSpPr>
          <p:cNvPr id="47" name="Shape 34"/>
          <p:cNvSpPr/>
          <p:nvPr/>
        </p:nvSpPr>
        <p:spPr>
          <a:xfrm>
            <a:off x="9670694" y="5138928"/>
            <a:ext cx="1969618" cy="548640"/>
          </a:xfrm>
          <a:prstGeom prst="roundRect">
            <a:avLst>
              <a:gd name="adj" fmla="val 16667"/>
            </a:avLst>
          </a:prstGeom>
          <a:solidFill>
            <a:srgbClr val="17885A"/>
          </a:solidFill>
          <a:ln/>
        </p:spPr>
      </p:sp>
      <p:sp>
        <p:nvSpPr>
          <p:cNvPr id="48" name="Text 35"/>
          <p:cNvSpPr txBox="1"/>
          <p:nvPr/>
        </p:nvSpPr>
        <p:spPr>
          <a:xfrm>
            <a:off x="9725558" y="5138928"/>
            <a:ext cx="18598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초·중·고 연계 성장관리</a:t>
            </a:r>
            <a:endParaRPr lang="en-US" sz="1400" dirty="0"/>
          </a:p>
        </p:txBody>
      </p:sp>
      <p:sp>
        <p:nvSpPr>
          <p:cNvPr id="49" name="Text 36"/>
          <p:cNvSpPr txBox="1"/>
          <p:nvPr/>
        </p:nvSpPr>
        <p:spPr>
          <a:xfrm>
            <a:off x="548640" y="580644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B6B63"/>
                </a:solidFill>
              </a:rPr>
              <a:t>“학생의 오늘을 데이터로 이해하고, </a:t>
            </a:r>
            <a:pPr algn="ctr" indent="0" marL="0">
              <a:buNone/>
            </a:pPr>
            <a:r>
              <a:rPr lang="en-US" sz="1600" b="1" i="1" dirty="0">
                <a:solidFill>
                  <a:srgbClr val="17885A"/>
                </a:solidFill>
              </a:rPr>
              <a:t>내일의 가능성</a:t>
            </a:r>
            <a:pPr algn="ctr" indent="0" marL="0">
              <a:buNone/>
            </a:pPr>
            <a:r>
              <a:rPr lang="en-US" sz="1600" i="1" dirty="0">
                <a:solidFill>
                  <a:srgbClr val="5B6B63"/>
                </a:solidFill>
              </a:rPr>
              <a:t>을 성장의 기록으로 연결합니다.”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프로그램 운영체계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“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학생 한 명의 데이터를 성장의 기록으로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” — 측정부터 재검사까지 여섯 단계로 운영합니다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737360" cy="2880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58368" y="1801368"/>
            <a:ext cx="384048" cy="38404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5836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01</a:t>
            </a:r>
            <a:endParaRPr lang="en-US" sz="11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" y="2029968"/>
            <a:ext cx="603504" cy="60350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21792" y="2788920"/>
            <a:ext cx="1591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BPS 측정·분석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76656" y="3401568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뇌파 및 BPS 기반 학생 개인별 특성 측정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423160" y="1691640"/>
            <a:ext cx="1737360" cy="2880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32888" y="1801368"/>
            <a:ext cx="384048" cy="384048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53288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02</a:t>
            </a:r>
            <a:endParaRPr lang="en-US" sz="11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088" y="2029968"/>
            <a:ext cx="603504" cy="60350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496312" y="2788920"/>
            <a:ext cx="1591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6DB5"/>
                </a:solidFill>
              </a:rPr>
              <a:t>성장데이터 구축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2551176" y="3401568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적성·행동성향·정서성향·사고·집중·강점·잠재역량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297680" y="1691640"/>
            <a:ext cx="1737360" cy="2880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407408" y="1801368"/>
            <a:ext cx="384048" cy="384048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440740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03</a:t>
            </a:r>
            <a:endParaRPr lang="en-US" sz="11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608" y="2029968"/>
            <a:ext cx="603504" cy="60350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370832" y="2788920"/>
            <a:ext cx="1591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652C8"/>
                </a:solidFill>
              </a:rPr>
              <a:t>AI 개인별 분석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425696" y="3401568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학생의 다양한 데이터를 종합하여 개인별 특성 분석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172200" y="1691640"/>
            <a:ext cx="1737360" cy="2880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281928" y="1801368"/>
            <a:ext cx="384048" cy="38404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628192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04</a:t>
            </a:r>
            <a:endParaRPr lang="en-US" sz="11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128" y="2029968"/>
            <a:ext cx="603504" cy="603504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6245352" y="2788920"/>
            <a:ext cx="1591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개인별 진로설계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6300216" y="3401568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적합 계열·학과·직업군, 미래역량·진로 로드맵 제시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8046720" y="1691640"/>
            <a:ext cx="1737360" cy="2880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156448" y="1801368"/>
            <a:ext cx="384048" cy="384048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815644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05</a:t>
            </a:r>
            <a:endParaRPr lang="en-US" sz="11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3648" y="2029968"/>
            <a:ext cx="603504" cy="603504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8119872" y="2788920"/>
            <a:ext cx="1591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6DB5"/>
                </a:solidFill>
              </a:rPr>
              <a:t>교사·학생 상담 활용</a:t>
            </a:r>
            <a:endParaRPr lang="en-US" sz="1500" dirty="0"/>
          </a:p>
        </p:txBody>
      </p:sp>
      <p:sp>
        <p:nvSpPr>
          <p:cNvPr id="33" name="Text 26"/>
          <p:cNvSpPr txBox="1"/>
          <p:nvPr/>
        </p:nvSpPr>
        <p:spPr>
          <a:xfrm>
            <a:off x="8174736" y="3401568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학생 이해·진로상담·학습지도를 위한 학교생활 지도자료 제공</a:t>
            </a:r>
            <a:endParaRPr lang="en-US" sz="1200" dirty="0"/>
          </a:p>
        </p:txBody>
      </p:sp>
      <p:sp>
        <p:nvSpPr>
          <p:cNvPr id="34" name="Shape 27"/>
          <p:cNvSpPr/>
          <p:nvPr/>
        </p:nvSpPr>
        <p:spPr>
          <a:xfrm>
            <a:off x="9921240" y="1691640"/>
            <a:ext cx="1737360" cy="2880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10030968" y="1801368"/>
            <a:ext cx="384048" cy="384048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6" name="Text 29"/>
          <p:cNvSpPr txBox="1"/>
          <p:nvPr/>
        </p:nvSpPr>
        <p:spPr>
          <a:xfrm>
            <a:off x="1003096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06</a:t>
            </a:r>
            <a:endParaRPr lang="en-US" sz="1100" dirty="0"/>
          </a:p>
        </p:txBody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8168" y="2029968"/>
            <a:ext cx="603504" cy="603504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9994392" y="2788920"/>
            <a:ext cx="15910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652C8"/>
                </a:solidFill>
              </a:rPr>
              <a:t>지속적 성장관리</a:t>
            </a:r>
            <a:endParaRPr lang="en-US" sz="1500" dirty="0"/>
          </a:p>
        </p:txBody>
      </p:sp>
      <p:sp>
        <p:nvSpPr>
          <p:cNvPr id="39" name="Text 31"/>
          <p:cNvSpPr txBox="1"/>
          <p:nvPr/>
        </p:nvSpPr>
        <p:spPr>
          <a:xfrm>
            <a:off x="10049256" y="3401568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학년별 변화데이터 축적, 재검사를 통한 성장과정 관리</a:t>
            </a:r>
            <a:endParaRPr lang="en-US" sz="1200" dirty="0"/>
          </a:p>
        </p:txBody>
      </p:sp>
      <p:sp>
        <p:nvSpPr>
          <p:cNvPr id="40" name="Shape 32"/>
          <p:cNvSpPr/>
          <p:nvPr/>
        </p:nvSpPr>
        <p:spPr>
          <a:xfrm>
            <a:off x="548640" y="4754880"/>
            <a:ext cx="11091672" cy="603504"/>
          </a:xfrm>
          <a:prstGeom prst="roundRect">
            <a:avLst>
              <a:gd name="adj" fmla="val 18182"/>
            </a:avLst>
          </a:prstGeom>
          <a:solidFill>
            <a:srgbClr val="F5F9F6"/>
          </a:solidFill>
          <a:ln w="12700">
            <a:solidFill>
              <a:srgbClr val="DDE7E1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731520" y="4846320"/>
            <a:ext cx="420624" cy="420624"/>
          </a:xfrm>
          <a:prstGeom prst="ellipse">
            <a:avLst/>
          </a:prstGeom>
          <a:solidFill>
            <a:srgbClr val="0F3D2B"/>
          </a:solidFill>
          <a:ln/>
        </p:spPr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882" y="4955682"/>
            <a:ext cx="201900" cy="201900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1261872" y="475488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학생 이해·분석 영역</a:t>
            </a:r>
            <a:endParaRPr lang="en-US" sz="1500" dirty="0"/>
          </a:p>
        </p:txBody>
      </p:sp>
      <p:sp>
        <p:nvSpPr>
          <p:cNvPr id="44" name="Shape 35"/>
          <p:cNvSpPr/>
          <p:nvPr/>
        </p:nvSpPr>
        <p:spPr>
          <a:xfrm>
            <a:off x="3291840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6F4EC"/>
          </a:solidFill>
          <a:ln/>
        </p:spPr>
      </p:sp>
      <p:sp>
        <p:nvSpPr>
          <p:cNvPr id="45" name="Text 36"/>
          <p:cNvSpPr txBox="1"/>
          <p:nvPr/>
        </p:nvSpPr>
        <p:spPr>
          <a:xfrm>
            <a:off x="3291840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885A"/>
                </a:solidFill>
              </a:rPr>
              <a:t>뇌파</a:t>
            </a:r>
            <a:endParaRPr lang="en-US" sz="1300" dirty="0"/>
          </a:p>
        </p:txBody>
      </p:sp>
      <p:sp>
        <p:nvSpPr>
          <p:cNvPr id="46" name="Shape 37"/>
          <p:cNvSpPr/>
          <p:nvPr/>
        </p:nvSpPr>
        <p:spPr>
          <a:xfrm>
            <a:off x="4315968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8F0FA"/>
          </a:solidFill>
          <a:ln/>
        </p:spPr>
      </p:sp>
      <p:sp>
        <p:nvSpPr>
          <p:cNvPr id="47" name="Text 38"/>
          <p:cNvSpPr txBox="1"/>
          <p:nvPr/>
        </p:nvSpPr>
        <p:spPr>
          <a:xfrm>
            <a:off x="4315968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6DB5"/>
                </a:solidFill>
              </a:rPr>
              <a:t>학습</a:t>
            </a:r>
            <a:endParaRPr lang="en-US" sz="1300" dirty="0"/>
          </a:p>
        </p:txBody>
      </p:sp>
      <p:sp>
        <p:nvSpPr>
          <p:cNvPr id="48" name="Shape 39"/>
          <p:cNvSpPr/>
          <p:nvPr/>
        </p:nvSpPr>
        <p:spPr>
          <a:xfrm>
            <a:off x="5340096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6F4EC"/>
          </a:solidFill>
          <a:ln/>
        </p:spPr>
      </p:sp>
      <p:sp>
        <p:nvSpPr>
          <p:cNvPr id="49" name="Text 40"/>
          <p:cNvSpPr txBox="1"/>
          <p:nvPr/>
        </p:nvSpPr>
        <p:spPr>
          <a:xfrm>
            <a:off x="5340096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885A"/>
                </a:solidFill>
              </a:rPr>
              <a:t>발달</a:t>
            </a:r>
            <a:endParaRPr lang="en-US" sz="1300" dirty="0"/>
          </a:p>
        </p:txBody>
      </p:sp>
      <p:sp>
        <p:nvSpPr>
          <p:cNvPr id="50" name="Shape 41"/>
          <p:cNvSpPr/>
          <p:nvPr/>
        </p:nvSpPr>
        <p:spPr>
          <a:xfrm>
            <a:off x="6364224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8F0FA"/>
          </a:solidFill>
          <a:ln/>
        </p:spPr>
      </p:sp>
      <p:sp>
        <p:nvSpPr>
          <p:cNvPr id="51" name="Text 42"/>
          <p:cNvSpPr txBox="1"/>
          <p:nvPr/>
        </p:nvSpPr>
        <p:spPr>
          <a:xfrm>
            <a:off x="6364224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6DB5"/>
                </a:solidFill>
              </a:rPr>
              <a:t>주의력</a:t>
            </a:r>
            <a:endParaRPr lang="en-US" sz="1300" dirty="0"/>
          </a:p>
        </p:txBody>
      </p:sp>
      <p:sp>
        <p:nvSpPr>
          <p:cNvPr id="52" name="Shape 43"/>
          <p:cNvSpPr/>
          <p:nvPr/>
        </p:nvSpPr>
        <p:spPr>
          <a:xfrm>
            <a:off x="7388352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6F4EC"/>
          </a:solidFill>
          <a:ln/>
        </p:spPr>
      </p:sp>
      <p:sp>
        <p:nvSpPr>
          <p:cNvPr id="53" name="Text 44"/>
          <p:cNvSpPr txBox="1"/>
          <p:nvPr/>
        </p:nvSpPr>
        <p:spPr>
          <a:xfrm>
            <a:off x="7388352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885A"/>
                </a:solidFill>
              </a:rPr>
              <a:t>자기조절</a:t>
            </a:r>
            <a:endParaRPr lang="en-US" sz="1300" dirty="0"/>
          </a:p>
        </p:txBody>
      </p:sp>
      <p:sp>
        <p:nvSpPr>
          <p:cNvPr id="54" name="Shape 45"/>
          <p:cNvSpPr/>
          <p:nvPr/>
        </p:nvSpPr>
        <p:spPr>
          <a:xfrm>
            <a:off x="8412480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8F0FA"/>
          </a:solidFill>
          <a:ln/>
        </p:spPr>
      </p:sp>
      <p:sp>
        <p:nvSpPr>
          <p:cNvPr id="55" name="Text 46"/>
          <p:cNvSpPr txBox="1"/>
          <p:nvPr/>
        </p:nvSpPr>
        <p:spPr>
          <a:xfrm>
            <a:off x="8412480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6DB5"/>
                </a:solidFill>
              </a:rPr>
              <a:t>학업성취</a:t>
            </a:r>
            <a:endParaRPr lang="en-US" sz="1300" dirty="0"/>
          </a:p>
        </p:txBody>
      </p:sp>
      <p:sp>
        <p:nvSpPr>
          <p:cNvPr id="56" name="Shape 47"/>
          <p:cNvSpPr/>
          <p:nvPr/>
        </p:nvSpPr>
        <p:spPr>
          <a:xfrm>
            <a:off x="9436608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6F4EC"/>
          </a:solidFill>
          <a:ln/>
        </p:spPr>
      </p:sp>
      <p:sp>
        <p:nvSpPr>
          <p:cNvPr id="57" name="Text 48"/>
          <p:cNvSpPr txBox="1"/>
          <p:nvPr/>
        </p:nvSpPr>
        <p:spPr>
          <a:xfrm>
            <a:off x="9436608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885A"/>
                </a:solidFill>
              </a:rPr>
              <a:t>수면</a:t>
            </a:r>
            <a:endParaRPr lang="en-US" sz="1300" dirty="0"/>
          </a:p>
        </p:txBody>
      </p:sp>
      <p:sp>
        <p:nvSpPr>
          <p:cNvPr id="58" name="Shape 49"/>
          <p:cNvSpPr/>
          <p:nvPr/>
        </p:nvSpPr>
        <p:spPr>
          <a:xfrm>
            <a:off x="10460736" y="4882896"/>
            <a:ext cx="914400" cy="347472"/>
          </a:xfrm>
          <a:prstGeom prst="roundRect">
            <a:avLst>
              <a:gd name="adj" fmla="val 131579"/>
            </a:avLst>
          </a:prstGeom>
          <a:solidFill>
            <a:srgbClr val="E8F0FA"/>
          </a:solidFill>
          <a:ln/>
        </p:spPr>
      </p:sp>
      <p:sp>
        <p:nvSpPr>
          <p:cNvPr id="59" name="Text 50"/>
          <p:cNvSpPr txBox="1"/>
          <p:nvPr/>
        </p:nvSpPr>
        <p:spPr>
          <a:xfrm>
            <a:off x="10460736" y="488289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6DB5"/>
                </a:solidFill>
              </a:rPr>
              <a:t>정서</a:t>
            </a:r>
            <a:endParaRPr lang="en-US" sz="1300" dirty="0"/>
          </a:p>
        </p:txBody>
      </p:sp>
      <p:sp>
        <p:nvSpPr>
          <p:cNvPr id="60" name="Shape 51"/>
          <p:cNvSpPr/>
          <p:nvPr/>
        </p:nvSpPr>
        <p:spPr>
          <a:xfrm>
            <a:off x="548640" y="5559552"/>
            <a:ext cx="1589532" cy="530352"/>
          </a:xfrm>
          <a:prstGeom prst="roundRect">
            <a:avLst>
              <a:gd name="adj" fmla="val 17241"/>
            </a:avLst>
          </a:prstGeom>
          <a:solidFill>
            <a:srgbClr val="0F3D2B"/>
          </a:solidFill>
          <a:ln/>
        </p:spPr>
      </p:sp>
      <p:sp>
        <p:nvSpPr>
          <p:cNvPr id="61" name="Text 52"/>
          <p:cNvSpPr txBox="1"/>
          <p:nvPr/>
        </p:nvSpPr>
        <p:spPr>
          <a:xfrm>
            <a:off x="603504" y="5559552"/>
            <a:ext cx="14798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측정</a:t>
            </a:r>
            <a:endParaRPr lang="en-US" sz="1400" dirty="0"/>
          </a:p>
        </p:txBody>
      </p:sp>
      <p:pic>
        <p:nvPicPr>
          <p:cNvPr id="6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1324" y="5742432"/>
            <a:ext cx="164592" cy="164592"/>
          </a:xfrm>
          <a:prstGeom prst="rect">
            <a:avLst/>
          </a:prstGeom>
        </p:spPr>
      </p:pic>
      <p:sp>
        <p:nvSpPr>
          <p:cNvPr id="63" name="Shape 53"/>
          <p:cNvSpPr/>
          <p:nvPr/>
        </p:nvSpPr>
        <p:spPr>
          <a:xfrm>
            <a:off x="2449068" y="5559552"/>
            <a:ext cx="1589532" cy="530352"/>
          </a:xfrm>
          <a:prstGeom prst="roundRect">
            <a:avLst>
              <a:gd name="adj" fmla="val 17241"/>
            </a:avLst>
          </a:prstGeom>
          <a:solidFill>
            <a:srgbClr val="0F3D2B"/>
          </a:solidFill>
          <a:ln/>
        </p:spPr>
      </p:sp>
      <p:sp>
        <p:nvSpPr>
          <p:cNvPr id="64" name="Text 54"/>
          <p:cNvSpPr txBox="1"/>
          <p:nvPr/>
        </p:nvSpPr>
        <p:spPr>
          <a:xfrm>
            <a:off x="2503932" y="5559552"/>
            <a:ext cx="14798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데이터 구축</a:t>
            </a:r>
            <a:endParaRPr lang="en-US" sz="1400" dirty="0"/>
          </a:p>
        </p:txBody>
      </p:sp>
      <p:pic>
        <p:nvPicPr>
          <p:cNvPr id="6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1752" y="5742432"/>
            <a:ext cx="164592" cy="164592"/>
          </a:xfrm>
          <a:prstGeom prst="rect">
            <a:avLst/>
          </a:prstGeom>
        </p:spPr>
      </p:pic>
      <p:sp>
        <p:nvSpPr>
          <p:cNvPr id="66" name="Shape 55"/>
          <p:cNvSpPr/>
          <p:nvPr/>
        </p:nvSpPr>
        <p:spPr>
          <a:xfrm>
            <a:off x="4349496" y="5559552"/>
            <a:ext cx="1589532" cy="530352"/>
          </a:xfrm>
          <a:prstGeom prst="roundRect">
            <a:avLst>
              <a:gd name="adj" fmla="val 17241"/>
            </a:avLst>
          </a:prstGeom>
          <a:solidFill>
            <a:srgbClr val="0F3D2B"/>
          </a:solidFill>
          <a:ln/>
        </p:spPr>
      </p:sp>
      <p:sp>
        <p:nvSpPr>
          <p:cNvPr id="67" name="Text 56"/>
          <p:cNvSpPr txBox="1"/>
          <p:nvPr/>
        </p:nvSpPr>
        <p:spPr>
          <a:xfrm>
            <a:off x="4404360" y="5559552"/>
            <a:ext cx="14798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AI 분석</a:t>
            </a:r>
            <a:endParaRPr lang="en-US" sz="1400" dirty="0"/>
          </a:p>
        </p:txBody>
      </p:sp>
      <p:pic>
        <p:nvPicPr>
          <p:cNvPr id="6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2180" y="5742432"/>
            <a:ext cx="164592" cy="164592"/>
          </a:xfrm>
          <a:prstGeom prst="rect">
            <a:avLst/>
          </a:prstGeom>
        </p:spPr>
      </p:pic>
      <p:sp>
        <p:nvSpPr>
          <p:cNvPr id="69" name="Shape 57"/>
          <p:cNvSpPr/>
          <p:nvPr/>
        </p:nvSpPr>
        <p:spPr>
          <a:xfrm>
            <a:off x="6249924" y="5559552"/>
            <a:ext cx="1589532" cy="530352"/>
          </a:xfrm>
          <a:prstGeom prst="roundRect">
            <a:avLst>
              <a:gd name="adj" fmla="val 17241"/>
            </a:avLst>
          </a:prstGeom>
          <a:solidFill>
            <a:srgbClr val="0F3D2B"/>
          </a:solidFill>
          <a:ln/>
        </p:spPr>
      </p:sp>
      <p:sp>
        <p:nvSpPr>
          <p:cNvPr id="70" name="Text 58"/>
          <p:cNvSpPr txBox="1"/>
          <p:nvPr/>
        </p:nvSpPr>
        <p:spPr>
          <a:xfrm>
            <a:off x="6304788" y="5559552"/>
            <a:ext cx="14798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진로설계</a:t>
            </a:r>
            <a:endParaRPr lang="en-US" sz="1400" dirty="0"/>
          </a:p>
        </p:txBody>
      </p:sp>
      <p:pic>
        <p:nvPicPr>
          <p:cNvPr id="7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2608" y="5742432"/>
            <a:ext cx="164592" cy="164592"/>
          </a:xfrm>
          <a:prstGeom prst="rect">
            <a:avLst/>
          </a:prstGeom>
        </p:spPr>
      </p:pic>
      <p:sp>
        <p:nvSpPr>
          <p:cNvPr id="72" name="Shape 59"/>
          <p:cNvSpPr/>
          <p:nvPr/>
        </p:nvSpPr>
        <p:spPr>
          <a:xfrm>
            <a:off x="8150352" y="5559552"/>
            <a:ext cx="1589532" cy="530352"/>
          </a:xfrm>
          <a:prstGeom prst="roundRect">
            <a:avLst>
              <a:gd name="adj" fmla="val 17241"/>
            </a:avLst>
          </a:prstGeom>
          <a:solidFill>
            <a:srgbClr val="0F3D2B"/>
          </a:solidFill>
          <a:ln/>
        </p:spPr>
      </p:sp>
      <p:sp>
        <p:nvSpPr>
          <p:cNvPr id="73" name="Text 60"/>
          <p:cNvSpPr txBox="1"/>
          <p:nvPr/>
        </p:nvSpPr>
        <p:spPr>
          <a:xfrm>
            <a:off x="8205216" y="5559552"/>
            <a:ext cx="14798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상담·교육</a:t>
            </a:r>
            <a:endParaRPr lang="en-US" sz="1400" dirty="0"/>
          </a:p>
        </p:txBody>
      </p:sp>
      <p:pic>
        <p:nvPicPr>
          <p:cNvPr id="7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13036" y="5742432"/>
            <a:ext cx="164592" cy="164592"/>
          </a:xfrm>
          <a:prstGeom prst="rect">
            <a:avLst/>
          </a:prstGeom>
        </p:spPr>
      </p:pic>
      <p:sp>
        <p:nvSpPr>
          <p:cNvPr id="75" name="Shape 61"/>
          <p:cNvSpPr/>
          <p:nvPr/>
        </p:nvSpPr>
        <p:spPr>
          <a:xfrm>
            <a:off x="10050780" y="5559552"/>
            <a:ext cx="1589532" cy="530352"/>
          </a:xfrm>
          <a:prstGeom prst="roundRect">
            <a:avLst>
              <a:gd name="adj" fmla="val 17241"/>
            </a:avLst>
          </a:prstGeom>
          <a:solidFill>
            <a:srgbClr val="0F3D2B"/>
          </a:solidFill>
          <a:ln/>
        </p:spPr>
      </p:sp>
      <p:sp>
        <p:nvSpPr>
          <p:cNvPr id="76" name="Text 62"/>
          <p:cNvSpPr txBox="1"/>
          <p:nvPr/>
        </p:nvSpPr>
        <p:spPr>
          <a:xfrm>
            <a:off x="10105644" y="5559552"/>
            <a:ext cx="14798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성장관리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BPS 개인별 분석보고서 제공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BPS 측정 결과를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학생 개인별 데이터로 분석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하여, 학생 이해와 진로설계에 활용할 수 있는 결과자료를 제공합니다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03504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DE7E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19355"/>
            </a:avLst>
          </a:prstGeom>
          <a:solidFill>
            <a:srgbClr val="17885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Brainwave Profiling Service  ·  뇌파기반 진로 포트폴리오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" y="2423160"/>
            <a:ext cx="1737360" cy="329184"/>
          </a:xfrm>
          <a:prstGeom prst="roundRect">
            <a:avLst>
              <a:gd name="adj" fmla="val 138889"/>
            </a:avLst>
          </a:prstGeom>
          <a:solidFill>
            <a:srgbClr val="E6F4E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77240" y="2423160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885A"/>
                </a:solidFill>
              </a:rPr>
              <a:t>예시 유형  LBE-II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651760" y="2423160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분석적 사고 · 논리적 판단형</a:t>
            </a:r>
            <a:endParaRPr lang="en-US" sz="13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731520" y="2834640"/>
          <a:ext cx="566928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548640" y="539496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A92"/>
                </a:solidFill>
              </a:rPr>
              <a:t>※ 보고서 구성을 보여주기 위한 예시이며 실제 학생 데이터가 아닙니다.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6949440" y="169164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3D2B"/>
                </a:solidFill>
              </a:rPr>
              <a:t>분석보고서 내용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949440" y="2267712"/>
            <a:ext cx="438912" cy="438912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949440" y="22677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01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7571232" y="221284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적성·성향 분석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7571232" y="250545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학생 개인별 특성과 성향 파악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949440" y="2907792"/>
            <a:ext cx="438912" cy="438912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949440" y="29077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02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7571232" y="285292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정서·스트레스 분석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7571232" y="314553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정서적 특성과 스트레스 관련 지표 확인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6949440" y="3547872"/>
            <a:ext cx="438912" cy="438912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949440" y="35478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03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7571232" y="349300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행동성향 분석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7571232" y="378561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학생의 행동 특성과 개인별 경향 이해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949440" y="4187952"/>
            <a:ext cx="438912" cy="438912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949440" y="41879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04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7571232" y="413308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진로·직업군 제시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7571232" y="442569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분석 결과를 토대로 적합한 진로·직업군 탐색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6949440" y="4828032"/>
            <a:ext cx="438912" cy="438912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949440" y="48280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05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7571232" y="477316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상담 참고자료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7571232" y="506577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교사·상담자의 학생 이해 및 진로상담 자료로 활용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548640" y="5687568"/>
            <a:ext cx="11091672" cy="566928"/>
          </a:xfrm>
          <a:prstGeom prst="roundRect">
            <a:avLst>
              <a:gd name="adj" fmla="val 19355"/>
            </a:avLst>
          </a:prstGeom>
          <a:solidFill>
            <a:srgbClr val="0F3D2B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868680" y="5687568"/>
            <a:ext cx="104515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“측정에서 끝나는 검사가 아니라, </a:t>
            </a:r>
            <a:pPr algn="ctr" indent="0" marL="0">
              <a:buNone/>
            </a:pPr>
            <a:r>
              <a:rPr lang="en-US" sz="1700" b="1" dirty="0">
                <a:solidFill>
                  <a:srgbClr val="E7C873"/>
                </a:solidFill>
              </a:rPr>
              <a:t>학생 성장데이터로 축적</a:t>
            </a:r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되는 개인별 분석자료입니다.”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정책토론회 및 공교육 현장 적용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뇌파(EEG) 연구 기반 학생 성향 비교·분석 결과를 정책 논의와 학교 현장 활용으로 연결해 왔습니다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383280" cy="4526280"/>
          </a:xfrm>
          <a:prstGeom prst="roundRect">
            <a:avLst>
              <a:gd name="adj" fmla="val 3243"/>
            </a:avLst>
          </a:prstGeom>
          <a:solidFill>
            <a:srgbClr val="2F6DB5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20240"/>
            <a:ext cx="2926080" cy="347472"/>
          </a:xfrm>
          <a:prstGeom prst="roundRect">
            <a:avLst>
              <a:gd name="adj" fmla="val 131579"/>
            </a:avLst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92024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DB5"/>
                </a:solidFill>
              </a:rPr>
              <a:t>2020 상반기 경기도 정책토론 대축제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6888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뇌파(EEG) 연구를 통한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일반학생·부적응학생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성향 비교 분석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79476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6E4F7"/>
                </a:solidFill>
              </a:rPr>
              <a:t>청소년 대상 행동성향과 정서적 상황 위주</a:t>
            </a:r>
            <a:endParaRPr lang="en-US" sz="12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4343400"/>
            <a:ext cx="237744" cy="2377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143000" y="431596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2020. 7. 21.(화) 14:00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800600"/>
            <a:ext cx="237744" cy="23774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143000" y="477316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경기도교육연구원 1층 강당</a:t>
            </a:r>
            <a:endParaRPr lang="en-US" sz="13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257800"/>
            <a:ext cx="237744" cy="23774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43000" y="523036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주관  경기도 · 경기도의회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160520" y="1691640"/>
            <a:ext cx="2359152" cy="33375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5020056" y="1856232"/>
            <a:ext cx="640080" cy="640080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477" y="2022653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160520" y="2578608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22"/>
                </a:solidFill>
              </a:rPr>
              <a:t>정책토론회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4270248" y="2999232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885A"/>
                </a:solidFill>
              </a:rPr>
              <a:t>2020년 7월 21일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7885A"/>
                </a:solidFill>
              </a:rPr>
              <a:t>경기도·경기도의회 공동주최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4325112" y="3703320"/>
            <a:ext cx="202996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뇌파 연구 기반 일반학생·부적응학생 성향 비교·분석 결과로 정책 대안 논의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6675120" y="1691640"/>
            <a:ext cx="2359152" cy="33375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7534656" y="1856232"/>
            <a:ext cx="640080" cy="640080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1077" y="2022653"/>
            <a:ext cx="307238" cy="307238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675120" y="2578608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22"/>
                </a:solidFill>
              </a:rPr>
              <a:t>교육적 활용</a:t>
            </a:r>
            <a:endParaRPr lang="en-US" sz="1800" dirty="0"/>
          </a:p>
        </p:txBody>
      </p:sp>
      <p:sp>
        <p:nvSpPr>
          <p:cNvPr id="25" name="Text 18"/>
          <p:cNvSpPr txBox="1"/>
          <p:nvPr/>
        </p:nvSpPr>
        <p:spPr>
          <a:xfrm>
            <a:off x="6784848" y="2999232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6DB5"/>
                </a:solidFill>
              </a:rPr>
              <a:t>학생의 정서·행동 특성을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F6DB5"/>
                </a:solidFill>
              </a:rPr>
              <a:t>객관적으로 이해</a:t>
            </a:r>
            <a:endParaRPr lang="en-US" sz="1300" dirty="0"/>
          </a:p>
        </p:txBody>
      </p:sp>
      <p:sp>
        <p:nvSpPr>
          <p:cNvPr id="26" name="Text 19"/>
          <p:cNvSpPr txBox="1"/>
          <p:nvPr/>
        </p:nvSpPr>
        <p:spPr>
          <a:xfrm>
            <a:off x="6839712" y="3703320"/>
            <a:ext cx="202996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상담·생활지도·진로교육의 지원자료로 활용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9189720" y="1691640"/>
            <a:ext cx="2359152" cy="33375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10049256" y="1856232"/>
            <a:ext cx="640080" cy="640080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5677" y="2022653"/>
            <a:ext cx="307238" cy="307238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9189720" y="2578608"/>
            <a:ext cx="23591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22"/>
                </a:solidFill>
              </a:rPr>
              <a:t>학교 현장 적용</a:t>
            </a:r>
            <a:endParaRPr lang="en-US" sz="1800" dirty="0"/>
          </a:p>
        </p:txBody>
      </p:sp>
      <p:sp>
        <p:nvSpPr>
          <p:cNvPr id="31" name="Text 23"/>
          <p:cNvSpPr txBox="1"/>
          <p:nvPr/>
        </p:nvSpPr>
        <p:spPr>
          <a:xfrm>
            <a:off x="9299448" y="2999232"/>
            <a:ext cx="21396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652C8"/>
                </a:solidFill>
              </a:rPr>
              <a:t>경민고 · 경민IT고 · 다산고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4652C8"/>
                </a:solidFill>
              </a:rPr>
              <a:t>광탄중 · 광탄고 등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9354312" y="3703320"/>
            <a:ext cx="202996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학교 현장 운영을 통해 학생 데이터와 프로그램 경험을 지속적으로 축적</a:t>
            </a:r>
            <a:endParaRPr lang="en-US" sz="1300" dirty="0"/>
          </a:p>
        </p:txBody>
      </p:sp>
      <p:sp>
        <p:nvSpPr>
          <p:cNvPr id="33" name="Shape 25"/>
          <p:cNvSpPr/>
          <p:nvPr/>
        </p:nvSpPr>
        <p:spPr>
          <a:xfrm>
            <a:off x="4160520" y="5212080"/>
            <a:ext cx="1636776" cy="502920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sp>
        <p:nvSpPr>
          <p:cNvPr id="34" name="Text 26"/>
          <p:cNvSpPr txBox="1"/>
          <p:nvPr/>
        </p:nvSpPr>
        <p:spPr>
          <a:xfrm>
            <a:off x="4215384" y="521208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정책 논의</a:t>
            </a:r>
            <a:endParaRPr lang="en-US" sz="1400" dirty="0"/>
          </a:p>
        </p:txBody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0448" y="5381244"/>
            <a:ext cx="164592" cy="164592"/>
          </a:xfrm>
          <a:prstGeom prst="rect">
            <a:avLst/>
          </a:prstGeom>
        </p:spPr>
      </p:pic>
      <p:sp>
        <p:nvSpPr>
          <p:cNvPr id="36" name="Shape 27"/>
          <p:cNvSpPr/>
          <p:nvPr/>
        </p:nvSpPr>
        <p:spPr>
          <a:xfrm>
            <a:off x="6108192" y="5212080"/>
            <a:ext cx="1636776" cy="502920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sp>
        <p:nvSpPr>
          <p:cNvPr id="37" name="Text 28"/>
          <p:cNvSpPr txBox="1"/>
          <p:nvPr/>
        </p:nvSpPr>
        <p:spPr>
          <a:xfrm>
            <a:off x="6163056" y="521208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학교 현장 적용</a:t>
            </a:r>
            <a:endParaRPr lang="en-US" sz="1400" dirty="0"/>
          </a:p>
        </p:txBody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8120" y="5381244"/>
            <a:ext cx="164592" cy="164592"/>
          </a:xfrm>
          <a:prstGeom prst="rect">
            <a:avLst/>
          </a:prstGeom>
        </p:spPr>
      </p:pic>
      <p:sp>
        <p:nvSpPr>
          <p:cNvPr id="39" name="Shape 29"/>
          <p:cNvSpPr/>
          <p:nvPr/>
        </p:nvSpPr>
        <p:spPr>
          <a:xfrm>
            <a:off x="8055864" y="5212080"/>
            <a:ext cx="1636776" cy="502920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sp>
        <p:nvSpPr>
          <p:cNvPr id="40" name="Text 30"/>
          <p:cNvSpPr txBox="1"/>
          <p:nvPr/>
        </p:nvSpPr>
        <p:spPr>
          <a:xfrm>
            <a:off x="8110728" y="521208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데이터 축적</a:t>
            </a:r>
            <a:endParaRPr lang="en-US" sz="1400" dirty="0"/>
          </a:p>
        </p:txBody>
      </p:sp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5792" y="5381244"/>
            <a:ext cx="164592" cy="164592"/>
          </a:xfrm>
          <a:prstGeom prst="rect">
            <a:avLst/>
          </a:prstGeom>
        </p:spPr>
      </p:pic>
      <p:sp>
        <p:nvSpPr>
          <p:cNvPr id="42" name="Shape 31"/>
          <p:cNvSpPr/>
          <p:nvPr/>
        </p:nvSpPr>
        <p:spPr>
          <a:xfrm>
            <a:off x="10003536" y="5212080"/>
            <a:ext cx="1636776" cy="502920"/>
          </a:xfrm>
          <a:prstGeom prst="roundRect">
            <a:avLst>
              <a:gd name="adj" fmla="val 18182"/>
            </a:avLst>
          </a:prstGeom>
          <a:solidFill>
            <a:srgbClr val="17885A"/>
          </a:solidFill>
          <a:ln/>
        </p:spPr>
      </p:sp>
      <p:sp>
        <p:nvSpPr>
          <p:cNvPr id="43" name="Text 32"/>
          <p:cNvSpPr txBox="1"/>
          <p:nvPr/>
        </p:nvSpPr>
        <p:spPr>
          <a:xfrm>
            <a:off x="10058400" y="521208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AI 분석 고도화</a:t>
            </a:r>
            <a:endParaRPr lang="en-US" sz="1400" dirty="0"/>
          </a:p>
        </p:txBody>
      </p:sp>
      <p:sp>
        <p:nvSpPr>
          <p:cNvPr id="44" name="Text 33"/>
          <p:cNvSpPr txBox="1"/>
          <p:nvPr/>
        </p:nvSpPr>
        <p:spPr>
          <a:xfrm>
            <a:off x="4160520" y="5806440"/>
            <a:ext cx="7479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5B6B63"/>
                </a:solidFill>
              </a:rPr>
              <a:t>“연구에서 시작되어, 학교 현장의 학생 성장지원으로 이어집니다.”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사업비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학교 규모에 따라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1인당 비용을 차등 적용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하여 사업 참여 부담을 낮췄습니다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38728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011680" y="1874520"/>
            <a:ext cx="603504" cy="60350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8591" y="2031431"/>
            <a:ext cx="289682" cy="28968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2560320"/>
            <a:ext cx="3538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7885A"/>
                </a:solidFill>
              </a:rPr>
              <a:t>50인 미만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926080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B2A22"/>
                </a:solidFill>
              </a:rPr>
              <a:t>60,000</a:t>
            </a:r>
            <a:pPr algn="ctr" indent="0" marL="0">
              <a:buNone/>
            </a:pPr>
            <a:r>
              <a:rPr lang="en-US" sz="2000" b="1" dirty="0">
                <a:solidFill>
                  <a:srgbClr val="1B2A22"/>
                </a:solidFill>
              </a:rPr>
              <a:t> 원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611880"/>
            <a:ext cx="3538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9A92"/>
                </a:solidFill>
              </a:rPr>
              <a:t>1인 기준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325112" y="1691640"/>
            <a:ext cx="3538728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788152" y="1874520"/>
            <a:ext cx="603504" cy="603504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063" y="2031431"/>
            <a:ext cx="289682" cy="28968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325112" y="2560320"/>
            <a:ext cx="3538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F6DB5"/>
                </a:solidFill>
              </a:rPr>
              <a:t>50 ~ 149인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4325112" y="2926080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B2A22"/>
                </a:solidFill>
              </a:rPr>
              <a:t>55,000</a:t>
            </a:r>
            <a:pPr algn="ctr" indent="0" marL="0">
              <a:buNone/>
            </a:pPr>
            <a:r>
              <a:rPr lang="en-US" sz="2000" b="1" dirty="0">
                <a:solidFill>
                  <a:srgbClr val="1B2A22"/>
                </a:solidFill>
              </a:rPr>
              <a:t> 원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4325112" y="3611880"/>
            <a:ext cx="3538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9A92"/>
                </a:solidFill>
              </a:rPr>
              <a:t>1인 기준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8101584" y="1691640"/>
            <a:ext cx="3538728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25400">
            <a:solidFill>
              <a:srgbClr val="4652C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564624" y="1874520"/>
            <a:ext cx="603504" cy="603504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1535" y="2031431"/>
            <a:ext cx="289682" cy="28968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01584" y="2560320"/>
            <a:ext cx="3538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652C8"/>
                </a:solidFill>
              </a:rPr>
              <a:t>150인 이상</a:t>
            </a:r>
            <a:endParaRPr lang="en-US" sz="1900" dirty="0"/>
          </a:p>
        </p:txBody>
      </p:sp>
      <p:sp>
        <p:nvSpPr>
          <p:cNvPr id="20" name="Text 15"/>
          <p:cNvSpPr txBox="1"/>
          <p:nvPr/>
        </p:nvSpPr>
        <p:spPr>
          <a:xfrm>
            <a:off x="8101584" y="2926080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B2A22"/>
                </a:solidFill>
              </a:rPr>
              <a:t>50,000</a:t>
            </a:r>
            <a:pPr algn="ctr" indent="0" marL="0">
              <a:buNone/>
            </a:pPr>
            <a:r>
              <a:rPr lang="en-US" sz="2000" b="1" dirty="0">
                <a:solidFill>
                  <a:srgbClr val="1B2A22"/>
                </a:solidFill>
              </a:rPr>
              <a:t> 원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8101584" y="3611880"/>
            <a:ext cx="3538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9A92"/>
                </a:solidFill>
              </a:rPr>
              <a:t>1인 기준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9317736" y="1554480"/>
            <a:ext cx="1097280" cy="292608"/>
          </a:xfrm>
          <a:prstGeom prst="roundRect">
            <a:avLst>
              <a:gd name="adj" fmla="val 156250"/>
            </a:avLst>
          </a:prstGeom>
          <a:solidFill>
            <a:srgbClr val="4652C8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317736" y="155448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최저 단가</a:t>
            </a:r>
            <a:endParaRPr lang="en-US" sz="11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4297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3D2B"/>
                </a:solidFill>
              </a:rPr>
              <a:t>사업비 포함내용</a:t>
            </a:r>
            <a:endParaRPr lang="en-US" sz="1700" dirty="0"/>
          </a:p>
        </p:txBody>
      </p:sp>
      <p:sp>
        <p:nvSpPr>
          <p:cNvPr id="25" name="Shape 20"/>
          <p:cNvSpPr/>
          <p:nvPr/>
        </p:nvSpPr>
        <p:spPr>
          <a:xfrm>
            <a:off x="548640" y="4736592"/>
            <a:ext cx="2633472" cy="603504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4901184"/>
            <a:ext cx="274320" cy="27432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143000" y="4736592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BPS 측정·분석</a:t>
            </a:r>
            <a:endParaRPr lang="en-US" sz="1500" dirty="0"/>
          </a:p>
        </p:txBody>
      </p:sp>
      <p:sp>
        <p:nvSpPr>
          <p:cNvPr id="28" name="Shape 22"/>
          <p:cNvSpPr/>
          <p:nvPr/>
        </p:nvSpPr>
        <p:spPr>
          <a:xfrm>
            <a:off x="3364992" y="4736592"/>
            <a:ext cx="2633472" cy="603504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160" y="4901184"/>
            <a:ext cx="274320" cy="27432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3959352" y="4736592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AI 개인별 분석</a:t>
            </a:r>
            <a:endParaRPr lang="en-US" sz="1500" dirty="0"/>
          </a:p>
        </p:txBody>
      </p:sp>
      <p:sp>
        <p:nvSpPr>
          <p:cNvPr id="31" name="Shape 24"/>
          <p:cNvSpPr/>
          <p:nvPr/>
        </p:nvSpPr>
        <p:spPr>
          <a:xfrm>
            <a:off x="6181344" y="4736592"/>
            <a:ext cx="2633472" cy="603504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512" y="4901184"/>
            <a:ext cx="274320" cy="27432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6775704" y="4736592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개인별 분석보고서</a:t>
            </a:r>
            <a:endParaRPr lang="en-US" sz="1500" dirty="0"/>
          </a:p>
        </p:txBody>
      </p:sp>
      <p:sp>
        <p:nvSpPr>
          <p:cNvPr id="34" name="Shape 26"/>
          <p:cNvSpPr/>
          <p:nvPr/>
        </p:nvSpPr>
        <p:spPr>
          <a:xfrm>
            <a:off x="8997696" y="4736592"/>
            <a:ext cx="2633472" cy="603504"/>
          </a:xfrm>
          <a:prstGeom prst="roundRect">
            <a:avLst>
              <a:gd name="adj" fmla="val 18182"/>
            </a:avLst>
          </a:prstGeom>
          <a:solidFill>
            <a:srgbClr val="E6F4EC"/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8864" y="4901184"/>
            <a:ext cx="274320" cy="27432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9592056" y="4736592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진로설계 자료 제공</a:t>
            </a:r>
            <a:endParaRPr lang="en-US" sz="1500" dirty="0"/>
          </a:p>
        </p:txBody>
      </p:sp>
      <p:sp>
        <p:nvSpPr>
          <p:cNvPr id="37" name="Shape 28"/>
          <p:cNvSpPr/>
          <p:nvPr/>
        </p:nvSpPr>
        <p:spPr>
          <a:xfrm>
            <a:off x="548640" y="5504688"/>
            <a:ext cx="1969618" cy="438912"/>
          </a:xfrm>
          <a:prstGeom prst="roundRect">
            <a:avLst>
              <a:gd name="adj" fmla="val 20833"/>
            </a:avLst>
          </a:prstGeom>
          <a:solidFill>
            <a:srgbClr val="F5F9F6"/>
          </a:solidFill>
          <a:ln/>
        </p:spPr>
      </p:sp>
      <p:sp>
        <p:nvSpPr>
          <p:cNvPr id="38" name="Text 29"/>
          <p:cNvSpPr txBox="1"/>
          <p:nvPr/>
        </p:nvSpPr>
        <p:spPr>
          <a:xfrm>
            <a:off x="603504" y="5504688"/>
            <a:ext cx="185989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측정</a:t>
            </a:r>
            <a:endParaRPr lang="en-US" sz="1300" dirty="0"/>
          </a:p>
        </p:txBody>
      </p:sp>
      <p:pic>
        <p:nvPicPr>
          <p:cNvPr id="3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1410" y="5641848"/>
            <a:ext cx="164592" cy="164592"/>
          </a:xfrm>
          <a:prstGeom prst="rect">
            <a:avLst/>
          </a:prstGeom>
        </p:spPr>
      </p:pic>
      <p:sp>
        <p:nvSpPr>
          <p:cNvPr id="40" name="Shape 30"/>
          <p:cNvSpPr/>
          <p:nvPr/>
        </p:nvSpPr>
        <p:spPr>
          <a:xfrm>
            <a:off x="2829154" y="5504688"/>
            <a:ext cx="1969618" cy="438912"/>
          </a:xfrm>
          <a:prstGeom prst="roundRect">
            <a:avLst>
              <a:gd name="adj" fmla="val 20833"/>
            </a:avLst>
          </a:prstGeom>
          <a:solidFill>
            <a:srgbClr val="F5F9F6"/>
          </a:solidFill>
          <a:ln/>
        </p:spPr>
      </p:sp>
      <p:sp>
        <p:nvSpPr>
          <p:cNvPr id="41" name="Text 31"/>
          <p:cNvSpPr txBox="1"/>
          <p:nvPr/>
        </p:nvSpPr>
        <p:spPr>
          <a:xfrm>
            <a:off x="2884018" y="5504688"/>
            <a:ext cx="185989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데이터 구축</a:t>
            </a:r>
            <a:endParaRPr lang="en-US" sz="1300" dirty="0"/>
          </a:p>
        </p:txBody>
      </p:sp>
      <p:pic>
        <p:nvPicPr>
          <p:cNvPr id="4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1923" y="5641848"/>
            <a:ext cx="164592" cy="164592"/>
          </a:xfrm>
          <a:prstGeom prst="rect">
            <a:avLst/>
          </a:prstGeom>
        </p:spPr>
      </p:pic>
      <p:sp>
        <p:nvSpPr>
          <p:cNvPr id="43" name="Shape 32"/>
          <p:cNvSpPr/>
          <p:nvPr/>
        </p:nvSpPr>
        <p:spPr>
          <a:xfrm>
            <a:off x="5109667" y="5504688"/>
            <a:ext cx="1969618" cy="438912"/>
          </a:xfrm>
          <a:prstGeom prst="roundRect">
            <a:avLst>
              <a:gd name="adj" fmla="val 20833"/>
            </a:avLst>
          </a:prstGeom>
          <a:solidFill>
            <a:srgbClr val="F5F9F6"/>
          </a:solidFill>
          <a:ln/>
        </p:spPr>
      </p:sp>
      <p:sp>
        <p:nvSpPr>
          <p:cNvPr id="44" name="Text 33"/>
          <p:cNvSpPr txBox="1"/>
          <p:nvPr/>
        </p:nvSpPr>
        <p:spPr>
          <a:xfrm>
            <a:off x="5164531" y="5504688"/>
            <a:ext cx="185989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AI 분석</a:t>
            </a:r>
            <a:endParaRPr lang="en-US" sz="1300" dirty="0"/>
          </a:p>
        </p:txBody>
      </p:sp>
      <p:pic>
        <p:nvPicPr>
          <p:cNvPr id="4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52437" y="5641848"/>
            <a:ext cx="164592" cy="164592"/>
          </a:xfrm>
          <a:prstGeom prst="rect">
            <a:avLst/>
          </a:prstGeom>
        </p:spPr>
      </p:pic>
      <p:sp>
        <p:nvSpPr>
          <p:cNvPr id="46" name="Shape 34"/>
          <p:cNvSpPr/>
          <p:nvPr/>
        </p:nvSpPr>
        <p:spPr>
          <a:xfrm>
            <a:off x="7390181" y="5504688"/>
            <a:ext cx="1969618" cy="438912"/>
          </a:xfrm>
          <a:prstGeom prst="roundRect">
            <a:avLst>
              <a:gd name="adj" fmla="val 20833"/>
            </a:avLst>
          </a:prstGeom>
          <a:solidFill>
            <a:srgbClr val="F5F9F6"/>
          </a:solidFill>
          <a:ln/>
        </p:spPr>
      </p:sp>
      <p:sp>
        <p:nvSpPr>
          <p:cNvPr id="47" name="Text 35"/>
          <p:cNvSpPr txBox="1"/>
          <p:nvPr/>
        </p:nvSpPr>
        <p:spPr>
          <a:xfrm>
            <a:off x="7445045" y="5504688"/>
            <a:ext cx="185989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개인별 진로설계</a:t>
            </a:r>
            <a:endParaRPr lang="en-US" sz="1300" dirty="0"/>
          </a:p>
        </p:txBody>
      </p:sp>
      <p:pic>
        <p:nvPicPr>
          <p:cNvPr id="4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32950" y="5641848"/>
            <a:ext cx="164592" cy="164592"/>
          </a:xfrm>
          <a:prstGeom prst="rect">
            <a:avLst/>
          </a:prstGeom>
        </p:spPr>
      </p:pic>
      <p:sp>
        <p:nvSpPr>
          <p:cNvPr id="49" name="Shape 36"/>
          <p:cNvSpPr/>
          <p:nvPr/>
        </p:nvSpPr>
        <p:spPr>
          <a:xfrm>
            <a:off x="9670694" y="5504688"/>
            <a:ext cx="1969618" cy="438912"/>
          </a:xfrm>
          <a:prstGeom prst="roundRect">
            <a:avLst>
              <a:gd name="adj" fmla="val 20833"/>
            </a:avLst>
          </a:prstGeom>
          <a:solidFill>
            <a:srgbClr val="F5F9F6"/>
          </a:solidFill>
          <a:ln/>
        </p:spPr>
      </p:sp>
      <p:sp>
        <p:nvSpPr>
          <p:cNvPr id="50" name="Text 37"/>
          <p:cNvSpPr txBox="1"/>
          <p:nvPr/>
        </p:nvSpPr>
        <p:spPr>
          <a:xfrm>
            <a:off x="9725558" y="5504688"/>
            <a:ext cx="185989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3D2B"/>
                </a:solidFill>
              </a:rPr>
              <a:t>성장관리</a:t>
            </a:r>
            <a:endParaRPr lang="en-US" sz="1300" dirty="0"/>
          </a:p>
        </p:txBody>
      </p:sp>
      <p:sp>
        <p:nvSpPr>
          <p:cNvPr id="51" name="Text 38"/>
          <p:cNvSpPr txBox="1"/>
          <p:nvPr/>
        </p:nvSpPr>
        <p:spPr>
          <a:xfrm>
            <a:off x="548640" y="6016752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A9A92"/>
                </a:solidFill>
              </a:rPr>
              <a:t>※ 학교별 인원 및 운영 방식에 따라 세부 일정은 협의하여 진행합니다.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463040"/>
            <a:ext cx="5669280" cy="5669280"/>
          </a:xfrm>
          <a:prstGeom prst="ellipse">
            <a:avLst/>
          </a:prstGeom>
          <a:solidFill>
            <a:srgbClr val="3BC185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3931920"/>
            <a:ext cx="3840480" cy="3840480"/>
          </a:xfrm>
          <a:prstGeom prst="ellipse">
            <a:avLst/>
          </a:prstGeom>
          <a:solidFill>
            <a:srgbClr val="E7C873">
              <a:alpha val="1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640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9FE3C2"/>
                </a:solidFill>
              </a:rPr>
              <a:t>맺음말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143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</a:rPr>
              <a:t>한 번의 검사가 아닌,</a:t>
            </a:r>
            <a:endParaRPr lang="en-US" sz="3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</a:rPr>
              <a:t>초·중·고 12년 학생 성장관리의 시작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7889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DCEBE3"/>
                </a:solidFill>
              </a:rPr>
              <a:t>AI와 뇌과학을 기반으로 학생의 적성·성향·정서·인지 특성을 데이터화하고,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DCEBE3"/>
                </a:solidFill>
              </a:rPr>
              <a:t>이를 </a:t>
            </a:r>
            <a:pPr indent="0" marL="0">
              <a:buNone/>
            </a:pPr>
            <a:r>
              <a:rPr lang="en-US" sz="1700" b="1" dirty="0">
                <a:solidFill>
                  <a:srgbClr val="E7C873"/>
                </a:solidFill>
              </a:rPr>
              <a:t>개인별 진로설계</a:t>
            </a:r>
            <a:pPr indent="0" marL="0">
              <a:buNone/>
            </a:pPr>
            <a:r>
              <a:rPr lang="en-US" sz="1700" dirty="0">
                <a:solidFill>
                  <a:srgbClr val="DCEBE3"/>
                </a:solidFill>
              </a:rPr>
              <a:t>와 </a:t>
            </a:r>
            <a:pPr indent="0" marL="0">
              <a:buNone/>
            </a:pPr>
            <a:r>
              <a:rPr lang="en-US" sz="1700" b="1" dirty="0">
                <a:solidFill>
                  <a:srgbClr val="E7C873"/>
                </a:solidFill>
              </a:rPr>
              <a:t>지속적인 성장관리</a:t>
            </a:r>
            <a:pPr indent="0" marL="0">
              <a:buNone/>
            </a:pPr>
            <a:r>
              <a:rPr lang="en-US" sz="1700" dirty="0">
                <a:solidFill>
                  <a:srgbClr val="DCEBE3"/>
                </a:solidFill>
              </a:rPr>
              <a:t>로 연결합니다.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31520" y="3794760"/>
            <a:ext cx="1528572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86384" y="3794760"/>
            <a:ext cx="14188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측정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3244" y="3986784"/>
            <a:ext cx="164592" cy="16459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570988" y="3794760"/>
            <a:ext cx="1528572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625852" y="3794760"/>
            <a:ext cx="14188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데이터 구축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712" y="3986784"/>
            <a:ext cx="164592" cy="164592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410456" y="3794760"/>
            <a:ext cx="1528572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465320" y="3794760"/>
            <a:ext cx="14188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AI 분석</a:t>
            </a:r>
            <a:endParaRPr lang="en-US" sz="14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80" y="3986784"/>
            <a:ext cx="164592" cy="164592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249924" y="3794760"/>
            <a:ext cx="1528572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304788" y="3794760"/>
            <a:ext cx="14188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진로설계</a:t>
            </a:r>
            <a:endParaRPr lang="en-US" sz="14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648" y="3986784"/>
            <a:ext cx="164592" cy="164592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8089392" y="3794760"/>
            <a:ext cx="1528572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8144256" y="3794760"/>
            <a:ext cx="14188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상담·교육</a:t>
            </a:r>
            <a:endParaRPr lang="en-US" sz="140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1116" y="3986784"/>
            <a:ext cx="164592" cy="164592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9928860" y="3794760"/>
            <a:ext cx="1528572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</p:spPr>
      </p:sp>
      <p:sp>
        <p:nvSpPr>
          <p:cNvPr id="23" name="Text 16"/>
          <p:cNvSpPr txBox="1"/>
          <p:nvPr/>
        </p:nvSpPr>
        <p:spPr>
          <a:xfrm>
            <a:off x="9983724" y="3794760"/>
            <a:ext cx="14188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성장관리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731520" y="4617720"/>
            <a:ext cx="10725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학생의 오늘을 객관적인 데이터로 이해하고, 그 데이터를 내일의 진로와 성장으로 이어가겠습니다.</a:t>
            </a:r>
            <a:endParaRPr lang="en-US" sz="1700" dirty="0"/>
          </a:p>
        </p:txBody>
      </p:sp>
      <p:sp>
        <p:nvSpPr>
          <p:cNvPr id="25" name="Text 18"/>
          <p:cNvSpPr txBox="1"/>
          <p:nvPr/>
        </p:nvSpPr>
        <p:spPr>
          <a:xfrm>
            <a:off x="731520" y="5029200"/>
            <a:ext cx="10725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9D3C6"/>
                </a:solidFill>
              </a:rPr>
              <a:t>경기교육이 지향하는 AI·데이터 기반 학생 맞춤형 교육과 함께하는 지속 가능한 학생 성장지원 모델을 제안합니다.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731520" y="5669280"/>
            <a:ext cx="566928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/>
        </p:spPr>
      </p:sp>
      <p:pic>
        <p:nvPicPr>
          <p:cNvPr id="27" name="Image 5" descr="/home/claude/site/log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5733288"/>
            <a:ext cx="438912" cy="43891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463040" y="5669280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한국브레인진흥원</a:t>
            </a:r>
            <a:pPr indent="0" marL="0">
              <a:buNone/>
            </a:pPr>
            <a:r>
              <a:rPr lang="en-US" sz="1400" dirty="0">
                <a:solidFill>
                  <a:srgbClr val="B9D3C6"/>
                </a:solidFill>
              </a:rPr>
              <a:t>   T 031-848-0155  ·  welfare2004@hanmail.net  ·  korea-brain.pages.dev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BPI Forest">
  <a:themeElements>
    <a:clrScheme name="KBPI Forest">
      <a:dk1>
        <a:srgbClr val="1B2A22"/>
      </a:dk1>
      <a:lt1>
        <a:srgbClr val="FFFFFF"/>
      </a:lt1>
      <a:dk2>
        <a:srgbClr val="0F3D2B"/>
      </a:dk2>
      <a:lt2>
        <a:srgbClr val="F1F7F3"/>
      </a:lt2>
      <a:accent1>
        <a:srgbClr val="17885A"/>
      </a:accent1>
      <a:accent2>
        <a:srgbClr val="2F6DB5"/>
      </a:accent2>
      <a:accent3>
        <a:srgbClr val="4652C8"/>
      </a:accent3>
      <a:accent4>
        <a:srgbClr val="C9A24A"/>
      </a:accent4>
      <a:accent5>
        <a:srgbClr val="3BC185"/>
      </a:accent5>
      <a:accent6>
        <a:srgbClr val="E07A2C"/>
      </a:accent6>
      <a:hlink>
        <a:srgbClr val="17885A"/>
      </a:hlink>
      <a:folHlink>
        <a:srgbClr val="0F3D2B"/>
      </a:folHlink>
    </a:clrScheme>
    <a:fontScheme name="KBPI Forest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한국브레인진흥원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AI·뇌과학 기반 학생 성장관리 및 진로설계 프로그램</dc:title>
  <dc:subject>PptxGenJS Presentation</dc:subject>
  <dc:creator>한국브레인진흥원</dc:creator>
  <cp:lastModifiedBy>한국브레인진흥원</cp:lastModifiedBy>
  <cp:revision>1</cp:revision>
  <dcterms:created xsi:type="dcterms:W3CDTF">2026-10-27T06:52:13Z</dcterms:created>
  <dcterms:modified xsi:type="dcterms:W3CDTF">2026-10-27T06:52:13Z</dcterms:modified>
</cp:coreProperties>
</file>